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1"/>
  </p:notesMasterIdLst>
  <p:sldIdLst>
    <p:sldId id="256" r:id="rId2"/>
    <p:sldId id="307" r:id="rId3"/>
    <p:sldId id="257" r:id="rId4"/>
    <p:sldId id="270" r:id="rId5"/>
    <p:sldId id="281" r:id="rId6"/>
    <p:sldId id="286" r:id="rId7"/>
    <p:sldId id="288" r:id="rId8"/>
    <p:sldId id="274" r:id="rId9"/>
    <p:sldId id="275" r:id="rId10"/>
    <p:sldId id="271" r:id="rId11"/>
    <p:sldId id="276" r:id="rId12"/>
    <p:sldId id="287" r:id="rId13"/>
    <p:sldId id="293" r:id="rId14"/>
    <p:sldId id="297" r:id="rId15"/>
    <p:sldId id="289" r:id="rId16"/>
    <p:sldId id="316" r:id="rId17"/>
    <p:sldId id="309" r:id="rId18"/>
    <p:sldId id="320" r:id="rId19"/>
    <p:sldId id="321" r:id="rId20"/>
    <p:sldId id="302" r:id="rId21"/>
    <p:sldId id="290" r:id="rId22"/>
    <p:sldId id="296" r:id="rId23"/>
    <p:sldId id="311" r:id="rId24"/>
    <p:sldId id="300" r:id="rId25"/>
    <p:sldId id="278" r:id="rId26"/>
    <p:sldId id="294" r:id="rId27"/>
    <p:sldId id="301" r:id="rId28"/>
    <p:sldId id="295" r:id="rId29"/>
    <p:sldId id="314" r:id="rId30"/>
    <p:sldId id="313" r:id="rId31"/>
    <p:sldId id="317" r:id="rId32"/>
    <p:sldId id="312" r:id="rId33"/>
    <p:sldId id="283" r:id="rId34"/>
    <p:sldId id="272" r:id="rId35"/>
    <p:sldId id="284" r:id="rId36"/>
    <p:sldId id="319" r:id="rId37"/>
    <p:sldId id="299" r:id="rId38"/>
    <p:sldId id="318" r:id="rId39"/>
    <p:sldId id="30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ALOI" initials="MA" lastIdx="35" clrIdx="0">
    <p:extLst>
      <p:ext uri="{19B8F6BF-5375-455C-9EA6-DF929625EA0E}">
        <p15:presenceInfo xmlns:p15="http://schemas.microsoft.com/office/powerpoint/2012/main" userId="S::laomtt96p09c616o@studenti.unical.it::a3a5a801-ebab-4490-b504-14f380726891" providerId="AD"/>
      </p:ext>
    </p:extLst>
  </p:cmAuthor>
  <p:cmAuthor id="2" name="ALESSANDRO VACCARO" initials="AV" lastIdx="19" clrIdx="1">
    <p:extLst>
      <p:ext uri="{19B8F6BF-5375-455C-9EA6-DF929625EA0E}">
        <p15:presenceInfo xmlns:p15="http://schemas.microsoft.com/office/powerpoint/2012/main" userId="ALESSANDRO VACCARO" providerId="None"/>
      </p:ext>
    </p:extLst>
  </p:cmAuthor>
  <p:cmAuthor id="3" name="Simone Rocca" initials="SR" lastIdx="1" clrIdx="2">
    <p:extLst>
      <p:ext uri="{19B8F6BF-5375-455C-9EA6-DF929625EA0E}">
        <p15:presenceInfo xmlns:p15="http://schemas.microsoft.com/office/powerpoint/2012/main" userId="66b08d962b7fcef9" providerId="Windows Live"/>
      </p:ext>
    </p:extLst>
  </p:cmAuthor>
  <p:cmAuthor id="4" name="ENRICO UBALDINO" initials="EU" lastIdx="2" clrIdx="3">
    <p:extLst>
      <p:ext uri="{19B8F6BF-5375-455C-9EA6-DF929625EA0E}">
        <p15:presenceInfo xmlns:p15="http://schemas.microsoft.com/office/powerpoint/2012/main" userId="ENRICO UBALD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DBDDDB"/>
    <a:srgbClr val="B8BAB8"/>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64" d="100"/>
          <a:sy n="64" d="100"/>
        </p:scale>
        <p:origin x="90" y="246"/>
      </p:cViewPr>
      <p:guideLst/>
    </p:cSldViewPr>
  </p:slideViewPr>
  <p:outlineViewPr>
    <p:cViewPr>
      <p:scale>
        <a:sx n="33" d="100"/>
        <a:sy n="33" d="100"/>
      </p:scale>
      <p:origin x="0" y="-82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1466D0-D227-4656-9746-91FDA0BE9D6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2B1404E-5F17-4939-B40D-B4E4E6CA4085}">
      <dgm:prSet/>
      <dgm:spPr/>
      <dgm:t>
        <a:bodyPr/>
        <a:lstStyle/>
        <a:p>
          <a:r>
            <a:rPr lang="en-US"/>
            <a:t>Perché</a:t>
          </a:r>
        </a:p>
      </dgm:t>
    </dgm:pt>
    <dgm:pt modelId="{380F8E1F-EDFE-4400-8D1E-F4D51AC385B4}" type="parTrans" cxnId="{1E1EE3DF-3603-4022-A7BE-0651AA85975C}">
      <dgm:prSet/>
      <dgm:spPr/>
      <dgm:t>
        <a:bodyPr/>
        <a:lstStyle/>
        <a:p>
          <a:endParaRPr lang="en-US"/>
        </a:p>
      </dgm:t>
    </dgm:pt>
    <dgm:pt modelId="{48748C6E-CF8A-4513-947D-7DC277921D16}" type="sibTrans" cxnId="{1E1EE3DF-3603-4022-A7BE-0651AA85975C}">
      <dgm:prSet/>
      <dgm:spPr/>
      <dgm:t>
        <a:bodyPr/>
        <a:lstStyle/>
        <a:p>
          <a:endParaRPr lang="en-US"/>
        </a:p>
      </dgm:t>
    </dgm:pt>
    <dgm:pt modelId="{4F4E55A2-8FF0-45C1-B56F-47E8E609F0A7}">
      <dgm:prSet/>
      <dgm:spPr/>
      <dgm:t>
        <a:bodyPr/>
        <a:lstStyle/>
        <a:p>
          <a:r>
            <a:rPr lang="en-US"/>
            <a:t>Principio fisico</a:t>
          </a:r>
        </a:p>
      </dgm:t>
    </dgm:pt>
    <dgm:pt modelId="{BC1E186F-1DC6-4B4A-B850-25A7E8A03ECB}" type="parTrans" cxnId="{69AFFA18-C032-4125-89F1-808EFB6F0CFE}">
      <dgm:prSet/>
      <dgm:spPr/>
      <dgm:t>
        <a:bodyPr/>
        <a:lstStyle/>
        <a:p>
          <a:endParaRPr lang="en-US"/>
        </a:p>
      </dgm:t>
    </dgm:pt>
    <dgm:pt modelId="{ECCC1581-7625-454B-B49B-293ED5D4C5FF}" type="sibTrans" cxnId="{69AFFA18-C032-4125-89F1-808EFB6F0CFE}">
      <dgm:prSet/>
      <dgm:spPr/>
      <dgm:t>
        <a:bodyPr/>
        <a:lstStyle/>
        <a:p>
          <a:endParaRPr lang="en-US"/>
        </a:p>
      </dgm:t>
    </dgm:pt>
    <dgm:pt modelId="{DA02EE80-0D23-4EFF-A921-ABE86269B6FB}">
      <dgm:prSet/>
      <dgm:spPr/>
      <dgm:t>
        <a:bodyPr/>
        <a:lstStyle/>
        <a:p>
          <a:r>
            <a:rPr lang="en-US"/>
            <a:t>Tecnologia</a:t>
          </a:r>
        </a:p>
      </dgm:t>
    </dgm:pt>
    <dgm:pt modelId="{9E7AB84D-5EFB-4419-A297-10EC2A7A9398}" type="parTrans" cxnId="{53A7E1CE-D54A-4695-9248-094120184E91}">
      <dgm:prSet/>
      <dgm:spPr/>
      <dgm:t>
        <a:bodyPr/>
        <a:lstStyle/>
        <a:p>
          <a:endParaRPr lang="en-US"/>
        </a:p>
      </dgm:t>
    </dgm:pt>
    <dgm:pt modelId="{7386A7D1-1A91-43D0-B542-63A8F435E136}" type="sibTrans" cxnId="{53A7E1CE-D54A-4695-9248-094120184E91}">
      <dgm:prSet/>
      <dgm:spPr/>
      <dgm:t>
        <a:bodyPr/>
        <a:lstStyle/>
        <a:p>
          <a:endParaRPr lang="en-US"/>
        </a:p>
      </dgm:t>
    </dgm:pt>
    <dgm:pt modelId="{3F840B52-06FA-42CE-A4AB-4C777FA17BA6}">
      <dgm:prSet/>
      <dgm:spPr/>
      <dgm:t>
        <a:bodyPr/>
        <a:lstStyle/>
        <a:p>
          <a:r>
            <a:rPr lang="en-US"/>
            <a:t>Storia</a:t>
          </a:r>
        </a:p>
      </dgm:t>
    </dgm:pt>
    <dgm:pt modelId="{F7A28650-A653-4CBF-84FD-0F31A307B6E0}" type="parTrans" cxnId="{6255AE01-3F2F-4434-AA88-C0F626EC8999}">
      <dgm:prSet/>
      <dgm:spPr/>
      <dgm:t>
        <a:bodyPr/>
        <a:lstStyle/>
        <a:p>
          <a:endParaRPr lang="en-US"/>
        </a:p>
      </dgm:t>
    </dgm:pt>
    <dgm:pt modelId="{B81BE486-1023-4E77-9FD5-8CEBC5D221B8}" type="sibTrans" cxnId="{6255AE01-3F2F-4434-AA88-C0F626EC8999}">
      <dgm:prSet/>
      <dgm:spPr/>
      <dgm:t>
        <a:bodyPr/>
        <a:lstStyle/>
        <a:p>
          <a:endParaRPr lang="en-US"/>
        </a:p>
      </dgm:t>
    </dgm:pt>
    <dgm:pt modelId="{A6158590-3CB3-48F6-889D-EB0B2A9B0EAE}">
      <dgm:prSet/>
      <dgm:spPr/>
      <dgm:t>
        <a:bodyPr/>
        <a:lstStyle/>
        <a:p>
          <a:r>
            <a:rPr lang="en-US"/>
            <a:t>Materiali bidimensionali</a:t>
          </a:r>
        </a:p>
      </dgm:t>
    </dgm:pt>
    <dgm:pt modelId="{6B1487C5-D413-4D45-92EF-BBA56977401A}" type="parTrans" cxnId="{D1953773-BC69-4DF9-B582-802DED0CCC1D}">
      <dgm:prSet/>
      <dgm:spPr/>
      <dgm:t>
        <a:bodyPr/>
        <a:lstStyle/>
        <a:p>
          <a:endParaRPr lang="en-US"/>
        </a:p>
      </dgm:t>
    </dgm:pt>
    <dgm:pt modelId="{0440F480-7674-4104-8162-B5767F2683DB}" type="sibTrans" cxnId="{D1953773-BC69-4DF9-B582-802DED0CCC1D}">
      <dgm:prSet/>
      <dgm:spPr/>
      <dgm:t>
        <a:bodyPr/>
        <a:lstStyle/>
        <a:p>
          <a:endParaRPr lang="en-US"/>
        </a:p>
      </dgm:t>
    </dgm:pt>
    <dgm:pt modelId="{66B86B4D-8D3B-4E60-9A8C-2DF5ED3F8FB7}">
      <dgm:prSet/>
      <dgm:spPr/>
      <dgm:t>
        <a:bodyPr/>
        <a:lstStyle/>
        <a:p>
          <a:r>
            <a:rPr lang="en-US"/>
            <a:t>Applicazioni </a:t>
          </a:r>
        </a:p>
      </dgm:t>
    </dgm:pt>
    <dgm:pt modelId="{1BB0ADE3-E01F-4773-9991-48A878F406B3}" type="parTrans" cxnId="{E593A6B6-58A7-4E71-95FF-C4637B42E1B2}">
      <dgm:prSet/>
      <dgm:spPr/>
      <dgm:t>
        <a:bodyPr/>
        <a:lstStyle/>
        <a:p>
          <a:endParaRPr lang="en-US"/>
        </a:p>
      </dgm:t>
    </dgm:pt>
    <dgm:pt modelId="{64CB1F03-D641-484E-82B7-11C93C25CE61}" type="sibTrans" cxnId="{E593A6B6-58A7-4E71-95FF-C4637B42E1B2}">
      <dgm:prSet/>
      <dgm:spPr/>
      <dgm:t>
        <a:bodyPr/>
        <a:lstStyle/>
        <a:p>
          <a:endParaRPr lang="en-US"/>
        </a:p>
      </dgm:t>
    </dgm:pt>
    <dgm:pt modelId="{8A47A2E2-299F-4B3E-8A25-74DE582AC44E}">
      <dgm:prSet/>
      <dgm:spPr/>
      <dgm:t>
        <a:bodyPr/>
        <a:lstStyle/>
        <a:p>
          <a:r>
            <a:rPr lang="en-US"/>
            <a:t>Problemi </a:t>
          </a:r>
        </a:p>
      </dgm:t>
    </dgm:pt>
    <dgm:pt modelId="{DCBE99EE-6790-46AB-96C4-CD526059AE51}" type="parTrans" cxnId="{05ECE1C8-3B21-4136-B5CF-C92FD8A64694}">
      <dgm:prSet/>
      <dgm:spPr/>
      <dgm:t>
        <a:bodyPr/>
        <a:lstStyle/>
        <a:p>
          <a:endParaRPr lang="en-US"/>
        </a:p>
      </dgm:t>
    </dgm:pt>
    <dgm:pt modelId="{4992BA2E-57E1-4BEE-8279-99E39F401DEE}" type="sibTrans" cxnId="{05ECE1C8-3B21-4136-B5CF-C92FD8A64694}">
      <dgm:prSet/>
      <dgm:spPr/>
      <dgm:t>
        <a:bodyPr/>
        <a:lstStyle/>
        <a:p>
          <a:endParaRPr lang="en-US"/>
        </a:p>
      </dgm:t>
    </dgm:pt>
    <dgm:pt modelId="{6A52D94E-C824-432D-A5F4-DFEF9189A18A}">
      <dgm:prSet/>
      <dgm:spPr/>
      <dgm:t>
        <a:bodyPr/>
        <a:lstStyle/>
        <a:p>
          <a:r>
            <a:rPr lang="en-US"/>
            <a:t>Mercato</a:t>
          </a:r>
        </a:p>
      </dgm:t>
    </dgm:pt>
    <dgm:pt modelId="{41F3A098-C637-4FA0-9F20-C92F05BFFEF0}" type="parTrans" cxnId="{E4C02A60-AEF6-4BDA-A80A-B6C7872E7D40}">
      <dgm:prSet/>
      <dgm:spPr/>
      <dgm:t>
        <a:bodyPr/>
        <a:lstStyle/>
        <a:p>
          <a:endParaRPr lang="en-US"/>
        </a:p>
      </dgm:t>
    </dgm:pt>
    <dgm:pt modelId="{973F205E-606F-4AAA-BBB3-55B9DFBCE337}" type="sibTrans" cxnId="{E4C02A60-AEF6-4BDA-A80A-B6C7872E7D40}">
      <dgm:prSet/>
      <dgm:spPr/>
      <dgm:t>
        <a:bodyPr/>
        <a:lstStyle/>
        <a:p>
          <a:endParaRPr lang="en-US"/>
        </a:p>
      </dgm:t>
    </dgm:pt>
    <dgm:pt modelId="{E371DB30-25D9-4E13-A3BA-116CDD323A23}">
      <dgm:prSet/>
      <dgm:spPr/>
      <dgm:t>
        <a:bodyPr/>
        <a:lstStyle/>
        <a:p>
          <a:r>
            <a:rPr lang="en-US" dirty="0" err="1"/>
            <a:t>Sfide</a:t>
          </a:r>
          <a:endParaRPr lang="en-US" dirty="0"/>
        </a:p>
      </dgm:t>
    </dgm:pt>
    <dgm:pt modelId="{16824028-D4C4-4B5A-8B9F-D1CE5DAB8A43}" type="parTrans" cxnId="{4E7BB2DC-0F25-4CA9-98C1-9B37888A923F}">
      <dgm:prSet/>
      <dgm:spPr/>
      <dgm:t>
        <a:bodyPr/>
        <a:lstStyle/>
        <a:p>
          <a:endParaRPr lang="en-US"/>
        </a:p>
      </dgm:t>
    </dgm:pt>
    <dgm:pt modelId="{55F2CD0F-560F-41A3-9FE7-26D9A457D378}" type="sibTrans" cxnId="{4E7BB2DC-0F25-4CA9-98C1-9B37888A923F}">
      <dgm:prSet/>
      <dgm:spPr/>
      <dgm:t>
        <a:bodyPr/>
        <a:lstStyle/>
        <a:p>
          <a:endParaRPr lang="en-US"/>
        </a:p>
      </dgm:t>
    </dgm:pt>
    <dgm:pt modelId="{E956202B-9592-4BAA-955A-2D5E0F7FDD17}" type="pres">
      <dgm:prSet presAssocID="{D71466D0-D227-4656-9746-91FDA0BE9D69}" presName="linear" presStyleCnt="0">
        <dgm:presLayoutVars>
          <dgm:animLvl val="lvl"/>
          <dgm:resizeHandles val="exact"/>
        </dgm:presLayoutVars>
      </dgm:prSet>
      <dgm:spPr/>
    </dgm:pt>
    <dgm:pt modelId="{73E016B2-97F9-47D9-9868-2196B708643A}" type="pres">
      <dgm:prSet presAssocID="{F2B1404E-5F17-4939-B40D-B4E4E6CA4085}" presName="parentText" presStyleLbl="node1" presStyleIdx="0" presStyleCnt="9">
        <dgm:presLayoutVars>
          <dgm:chMax val="0"/>
          <dgm:bulletEnabled val="1"/>
        </dgm:presLayoutVars>
      </dgm:prSet>
      <dgm:spPr/>
    </dgm:pt>
    <dgm:pt modelId="{3DD58A02-104D-440F-8637-104CC39450F5}" type="pres">
      <dgm:prSet presAssocID="{48748C6E-CF8A-4513-947D-7DC277921D16}" presName="spacer" presStyleCnt="0"/>
      <dgm:spPr/>
    </dgm:pt>
    <dgm:pt modelId="{89338FFB-37BB-440C-AADC-5C52FCEE968B}" type="pres">
      <dgm:prSet presAssocID="{4F4E55A2-8FF0-45C1-B56F-47E8E609F0A7}" presName="parentText" presStyleLbl="node1" presStyleIdx="1" presStyleCnt="9">
        <dgm:presLayoutVars>
          <dgm:chMax val="0"/>
          <dgm:bulletEnabled val="1"/>
        </dgm:presLayoutVars>
      </dgm:prSet>
      <dgm:spPr/>
    </dgm:pt>
    <dgm:pt modelId="{60780A16-787B-4706-96B2-2C6E210EE63D}" type="pres">
      <dgm:prSet presAssocID="{ECCC1581-7625-454B-B49B-293ED5D4C5FF}" presName="spacer" presStyleCnt="0"/>
      <dgm:spPr/>
    </dgm:pt>
    <dgm:pt modelId="{F911E9BA-FBA4-4875-A57E-6E13E8089040}" type="pres">
      <dgm:prSet presAssocID="{DA02EE80-0D23-4EFF-A921-ABE86269B6FB}" presName="parentText" presStyleLbl="node1" presStyleIdx="2" presStyleCnt="9">
        <dgm:presLayoutVars>
          <dgm:chMax val="0"/>
          <dgm:bulletEnabled val="1"/>
        </dgm:presLayoutVars>
      </dgm:prSet>
      <dgm:spPr/>
    </dgm:pt>
    <dgm:pt modelId="{CA1A13E0-A521-4D05-98D7-744E4612D667}" type="pres">
      <dgm:prSet presAssocID="{7386A7D1-1A91-43D0-B542-63A8F435E136}" presName="spacer" presStyleCnt="0"/>
      <dgm:spPr/>
    </dgm:pt>
    <dgm:pt modelId="{83AA300B-3650-4B52-B0A5-E6DB71DDC5CD}" type="pres">
      <dgm:prSet presAssocID="{3F840B52-06FA-42CE-A4AB-4C777FA17BA6}" presName="parentText" presStyleLbl="node1" presStyleIdx="3" presStyleCnt="9">
        <dgm:presLayoutVars>
          <dgm:chMax val="0"/>
          <dgm:bulletEnabled val="1"/>
        </dgm:presLayoutVars>
      </dgm:prSet>
      <dgm:spPr/>
    </dgm:pt>
    <dgm:pt modelId="{2573619E-A5AF-48A2-95F0-F750E8537893}" type="pres">
      <dgm:prSet presAssocID="{B81BE486-1023-4E77-9FD5-8CEBC5D221B8}" presName="spacer" presStyleCnt="0"/>
      <dgm:spPr/>
    </dgm:pt>
    <dgm:pt modelId="{20CFE197-7311-48DF-B0F7-FD259E6736E0}" type="pres">
      <dgm:prSet presAssocID="{A6158590-3CB3-48F6-889D-EB0B2A9B0EAE}" presName="parentText" presStyleLbl="node1" presStyleIdx="4" presStyleCnt="9">
        <dgm:presLayoutVars>
          <dgm:chMax val="0"/>
          <dgm:bulletEnabled val="1"/>
        </dgm:presLayoutVars>
      </dgm:prSet>
      <dgm:spPr/>
    </dgm:pt>
    <dgm:pt modelId="{AE7F1076-0E5B-4B7A-9219-DF320F03EAAA}" type="pres">
      <dgm:prSet presAssocID="{0440F480-7674-4104-8162-B5767F2683DB}" presName="spacer" presStyleCnt="0"/>
      <dgm:spPr/>
    </dgm:pt>
    <dgm:pt modelId="{03BBC387-A922-4134-9F43-1049E2859A6E}" type="pres">
      <dgm:prSet presAssocID="{66B86B4D-8D3B-4E60-9A8C-2DF5ED3F8FB7}" presName="parentText" presStyleLbl="node1" presStyleIdx="5" presStyleCnt="9">
        <dgm:presLayoutVars>
          <dgm:chMax val="0"/>
          <dgm:bulletEnabled val="1"/>
        </dgm:presLayoutVars>
      </dgm:prSet>
      <dgm:spPr/>
    </dgm:pt>
    <dgm:pt modelId="{1BA20C47-1451-4C0E-9DEB-A8AE4A079F68}" type="pres">
      <dgm:prSet presAssocID="{64CB1F03-D641-484E-82B7-11C93C25CE61}" presName="spacer" presStyleCnt="0"/>
      <dgm:spPr/>
    </dgm:pt>
    <dgm:pt modelId="{92094A29-ED8C-4682-AD42-2CE99F5AC3A1}" type="pres">
      <dgm:prSet presAssocID="{8A47A2E2-299F-4B3E-8A25-74DE582AC44E}" presName="parentText" presStyleLbl="node1" presStyleIdx="6" presStyleCnt="9">
        <dgm:presLayoutVars>
          <dgm:chMax val="0"/>
          <dgm:bulletEnabled val="1"/>
        </dgm:presLayoutVars>
      </dgm:prSet>
      <dgm:spPr/>
    </dgm:pt>
    <dgm:pt modelId="{00301A7F-AD25-4CA1-9948-54CF4EB275C6}" type="pres">
      <dgm:prSet presAssocID="{4992BA2E-57E1-4BEE-8279-99E39F401DEE}" presName="spacer" presStyleCnt="0"/>
      <dgm:spPr/>
    </dgm:pt>
    <dgm:pt modelId="{618DC90F-E153-4B45-8457-E9B1FA9225DC}" type="pres">
      <dgm:prSet presAssocID="{6A52D94E-C824-432D-A5F4-DFEF9189A18A}" presName="parentText" presStyleLbl="node1" presStyleIdx="7" presStyleCnt="9">
        <dgm:presLayoutVars>
          <dgm:chMax val="0"/>
          <dgm:bulletEnabled val="1"/>
        </dgm:presLayoutVars>
      </dgm:prSet>
      <dgm:spPr/>
    </dgm:pt>
    <dgm:pt modelId="{84ED9ADD-1704-4CCB-91B1-09055246E254}" type="pres">
      <dgm:prSet presAssocID="{973F205E-606F-4AAA-BBB3-55B9DFBCE337}" presName="spacer" presStyleCnt="0"/>
      <dgm:spPr/>
    </dgm:pt>
    <dgm:pt modelId="{DB27A077-ED9E-4A11-B5C4-74633697B57C}" type="pres">
      <dgm:prSet presAssocID="{E371DB30-25D9-4E13-A3BA-116CDD323A23}" presName="parentText" presStyleLbl="node1" presStyleIdx="8" presStyleCnt="9">
        <dgm:presLayoutVars>
          <dgm:chMax val="0"/>
          <dgm:bulletEnabled val="1"/>
        </dgm:presLayoutVars>
      </dgm:prSet>
      <dgm:spPr/>
    </dgm:pt>
  </dgm:ptLst>
  <dgm:cxnLst>
    <dgm:cxn modelId="{6255AE01-3F2F-4434-AA88-C0F626EC8999}" srcId="{D71466D0-D227-4656-9746-91FDA0BE9D69}" destId="{3F840B52-06FA-42CE-A4AB-4C777FA17BA6}" srcOrd="3" destOrd="0" parTransId="{F7A28650-A653-4CBF-84FD-0F31A307B6E0}" sibTransId="{B81BE486-1023-4E77-9FD5-8CEBC5D221B8}"/>
    <dgm:cxn modelId="{A7019609-4A0B-44B7-92C7-D7036A3CFC20}" type="presOf" srcId="{A6158590-3CB3-48F6-889D-EB0B2A9B0EAE}" destId="{20CFE197-7311-48DF-B0F7-FD259E6736E0}" srcOrd="0" destOrd="0" presId="urn:microsoft.com/office/officeart/2005/8/layout/vList2"/>
    <dgm:cxn modelId="{B37BA70F-33A8-434F-B49F-C81C1A1FB7E0}" type="presOf" srcId="{6A52D94E-C824-432D-A5F4-DFEF9189A18A}" destId="{618DC90F-E153-4B45-8457-E9B1FA9225DC}" srcOrd="0" destOrd="0" presId="urn:microsoft.com/office/officeart/2005/8/layout/vList2"/>
    <dgm:cxn modelId="{69AFFA18-C032-4125-89F1-808EFB6F0CFE}" srcId="{D71466D0-D227-4656-9746-91FDA0BE9D69}" destId="{4F4E55A2-8FF0-45C1-B56F-47E8E609F0A7}" srcOrd="1" destOrd="0" parTransId="{BC1E186F-1DC6-4B4A-B850-25A7E8A03ECB}" sibTransId="{ECCC1581-7625-454B-B49B-293ED5D4C5FF}"/>
    <dgm:cxn modelId="{47991936-9FE0-4CA8-954D-E633C62FBF87}" type="presOf" srcId="{3F840B52-06FA-42CE-A4AB-4C777FA17BA6}" destId="{83AA300B-3650-4B52-B0A5-E6DB71DDC5CD}" srcOrd="0" destOrd="0" presId="urn:microsoft.com/office/officeart/2005/8/layout/vList2"/>
    <dgm:cxn modelId="{092F7E3F-4B98-49AB-AD44-25F50F7EA7DE}" type="presOf" srcId="{F2B1404E-5F17-4939-B40D-B4E4E6CA4085}" destId="{73E016B2-97F9-47D9-9868-2196B708643A}" srcOrd="0" destOrd="0" presId="urn:microsoft.com/office/officeart/2005/8/layout/vList2"/>
    <dgm:cxn modelId="{E4C02A60-AEF6-4BDA-A80A-B6C7872E7D40}" srcId="{D71466D0-D227-4656-9746-91FDA0BE9D69}" destId="{6A52D94E-C824-432D-A5F4-DFEF9189A18A}" srcOrd="7" destOrd="0" parTransId="{41F3A098-C637-4FA0-9F20-C92F05BFFEF0}" sibTransId="{973F205E-606F-4AAA-BBB3-55B9DFBCE337}"/>
    <dgm:cxn modelId="{D1953773-BC69-4DF9-B582-802DED0CCC1D}" srcId="{D71466D0-D227-4656-9746-91FDA0BE9D69}" destId="{A6158590-3CB3-48F6-889D-EB0B2A9B0EAE}" srcOrd="4" destOrd="0" parTransId="{6B1487C5-D413-4D45-92EF-BBA56977401A}" sibTransId="{0440F480-7674-4104-8162-B5767F2683DB}"/>
    <dgm:cxn modelId="{FCFA907B-5430-48C6-AD21-430A75C98B6B}" type="presOf" srcId="{8A47A2E2-299F-4B3E-8A25-74DE582AC44E}" destId="{92094A29-ED8C-4682-AD42-2CE99F5AC3A1}" srcOrd="0" destOrd="0" presId="urn:microsoft.com/office/officeart/2005/8/layout/vList2"/>
    <dgm:cxn modelId="{0DD86E90-EC94-4EB6-963B-37BE23C34702}" type="presOf" srcId="{4F4E55A2-8FF0-45C1-B56F-47E8E609F0A7}" destId="{89338FFB-37BB-440C-AADC-5C52FCEE968B}" srcOrd="0" destOrd="0" presId="urn:microsoft.com/office/officeart/2005/8/layout/vList2"/>
    <dgm:cxn modelId="{8FE67E92-6617-4AF9-899A-CFA487B8D5A6}" type="presOf" srcId="{DA02EE80-0D23-4EFF-A921-ABE86269B6FB}" destId="{F911E9BA-FBA4-4875-A57E-6E13E8089040}" srcOrd="0" destOrd="0" presId="urn:microsoft.com/office/officeart/2005/8/layout/vList2"/>
    <dgm:cxn modelId="{D32A98A9-4115-4278-A099-54C403DA3481}" type="presOf" srcId="{E371DB30-25D9-4E13-A3BA-116CDD323A23}" destId="{DB27A077-ED9E-4A11-B5C4-74633697B57C}" srcOrd="0" destOrd="0" presId="urn:microsoft.com/office/officeart/2005/8/layout/vList2"/>
    <dgm:cxn modelId="{E593A6B6-58A7-4E71-95FF-C4637B42E1B2}" srcId="{D71466D0-D227-4656-9746-91FDA0BE9D69}" destId="{66B86B4D-8D3B-4E60-9A8C-2DF5ED3F8FB7}" srcOrd="5" destOrd="0" parTransId="{1BB0ADE3-E01F-4773-9991-48A878F406B3}" sibTransId="{64CB1F03-D641-484E-82B7-11C93C25CE61}"/>
    <dgm:cxn modelId="{E8E077C0-7C3F-4B65-8C3B-DD13A1AFB5D6}" type="presOf" srcId="{66B86B4D-8D3B-4E60-9A8C-2DF5ED3F8FB7}" destId="{03BBC387-A922-4134-9F43-1049E2859A6E}" srcOrd="0" destOrd="0" presId="urn:microsoft.com/office/officeart/2005/8/layout/vList2"/>
    <dgm:cxn modelId="{05ECE1C8-3B21-4136-B5CF-C92FD8A64694}" srcId="{D71466D0-D227-4656-9746-91FDA0BE9D69}" destId="{8A47A2E2-299F-4B3E-8A25-74DE582AC44E}" srcOrd="6" destOrd="0" parTransId="{DCBE99EE-6790-46AB-96C4-CD526059AE51}" sibTransId="{4992BA2E-57E1-4BEE-8279-99E39F401DEE}"/>
    <dgm:cxn modelId="{53A7E1CE-D54A-4695-9248-094120184E91}" srcId="{D71466D0-D227-4656-9746-91FDA0BE9D69}" destId="{DA02EE80-0D23-4EFF-A921-ABE86269B6FB}" srcOrd="2" destOrd="0" parTransId="{9E7AB84D-5EFB-4419-A297-10EC2A7A9398}" sibTransId="{7386A7D1-1A91-43D0-B542-63A8F435E136}"/>
    <dgm:cxn modelId="{4E7BB2DC-0F25-4CA9-98C1-9B37888A923F}" srcId="{D71466D0-D227-4656-9746-91FDA0BE9D69}" destId="{E371DB30-25D9-4E13-A3BA-116CDD323A23}" srcOrd="8" destOrd="0" parTransId="{16824028-D4C4-4B5A-8B9F-D1CE5DAB8A43}" sibTransId="{55F2CD0F-560F-41A3-9FE7-26D9A457D378}"/>
    <dgm:cxn modelId="{1E1EE3DF-3603-4022-A7BE-0651AA85975C}" srcId="{D71466D0-D227-4656-9746-91FDA0BE9D69}" destId="{F2B1404E-5F17-4939-B40D-B4E4E6CA4085}" srcOrd="0" destOrd="0" parTransId="{380F8E1F-EDFE-4400-8D1E-F4D51AC385B4}" sibTransId="{48748C6E-CF8A-4513-947D-7DC277921D16}"/>
    <dgm:cxn modelId="{534C23E9-DE53-4C01-A787-D8971F62ECD2}" type="presOf" srcId="{D71466D0-D227-4656-9746-91FDA0BE9D69}" destId="{E956202B-9592-4BAA-955A-2D5E0F7FDD17}" srcOrd="0" destOrd="0" presId="urn:microsoft.com/office/officeart/2005/8/layout/vList2"/>
    <dgm:cxn modelId="{BBD5C248-849A-4AB6-A520-68C3761E58DB}" type="presParOf" srcId="{E956202B-9592-4BAA-955A-2D5E0F7FDD17}" destId="{73E016B2-97F9-47D9-9868-2196B708643A}" srcOrd="0" destOrd="0" presId="urn:microsoft.com/office/officeart/2005/8/layout/vList2"/>
    <dgm:cxn modelId="{CBF90D25-012A-4170-98B5-68E99E3DEABD}" type="presParOf" srcId="{E956202B-9592-4BAA-955A-2D5E0F7FDD17}" destId="{3DD58A02-104D-440F-8637-104CC39450F5}" srcOrd="1" destOrd="0" presId="urn:microsoft.com/office/officeart/2005/8/layout/vList2"/>
    <dgm:cxn modelId="{B6208A9D-0B52-40B3-8496-63D93D57366D}" type="presParOf" srcId="{E956202B-9592-4BAA-955A-2D5E0F7FDD17}" destId="{89338FFB-37BB-440C-AADC-5C52FCEE968B}" srcOrd="2" destOrd="0" presId="urn:microsoft.com/office/officeart/2005/8/layout/vList2"/>
    <dgm:cxn modelId="{4FFAD6C8-3A38-472F-9228-1800F625E407}" type="presParOf" srcId="{E956202B-9592-4BAA-955A-2D5E0F7FDD17}" destId="{60780A16-787B-4706-96B2-2C6E210EE63D}" srcOrd="3" destOrd="0" presId="urn:microsoft.com/office/officeart/2005/8/layout/vList2"/>
    <dgm:cxn modelId="{EB76BE16-D05D-4BAA-8999-E7C173457B41}" type="presParOf" srcId="{E956202B-9592-4BAA-955A-2D5E0F7FDD17}" destId="{F911E9BA-FBA4-4875-A57E-6E13E8089040}" srcOrd="4" destOrd="0" presId="urn:microsoft.com/office/officeart/2005/8/layout/vList2"/>
    <dgm:cxn modelId="{E720D351-8370-4162-86BA-0D16DDE86EBA}" type="presParOf" srcId="{E956202B-9592-4BAA-955A-2D5E0F7FDD17}" destId="{CA1A13E0-A521-4D05-98D7-744E4612D667}" srcOrd="5" destOrd="0" presId="urn:microsoft.com/office/officeart/2005/8/layout/vList2"/>
    <dgm:cxn modelId="{A5D03D64-221E-42E9-8B7D-A9F2402799D9}" type="presParOf" srcId="{E956202B-9592-4BAA-955A-2D5E0F7FDD17}" destId="{83AA300B-3650-4B52-B0A5-E6DB71DDC5CD}" srcOrd="6" destOrd="0" presId="urn:microsoft.com/office/officeart/2005/8/layout/vList2"/>
    <dgm:cxn modelId="{9F742F78-4F08-4B9F-8EE9-A5996BEBD099}" type="presParOf" srcId="{E956202B-9592-4BAA-955A-2D5E0F7FDD17}" destId="{2573619E-A5AF-48A2-95F0-F750E8537893}" srcOrd="7" destOrd="0" presId="urn:microsoft.com/office/officeart/2005/8/layout/vList2"/>
    <dgm:cxn modelId="{B429DB1E-57B2-4D5D-BE15-5D2721A9110A}" type="presParOf" srcId="{E956202B-9592-4BAA-955A-2D5E0F7FDD17}" destId="{20CFE197-7311-48DF-B0F7-FD259E6736E0}" srcOrd="8" destOrd="0" presId="urn:microsoft.com/office/officeart/2005/8/layout/vList2"/>
    <dgm:cxn modelId="{F3F17D61-1315-4946-A143-E40CEC79921A}" type="presParOf" srcId="{E956202B-9592-4BAA-955A-2D5E0F7FDD17}" destId="{AE7F1076-0E5B-4B7A-9219-DF320F03EAAA}" srcOrd="9" destOrd="0" presId="urn:microsoft.com/office/officeart/2005/8/layout/vList2"/>
    <dgm:cxn modelId="{A5B3FF9D-2DAC-4137-9277-5DFEBCABF6DE}" type="presParOf" srcId="{E956202B-9592-4BAA-955A-2D5E0F7FDD17}" destId="{03BBC387-A922-4134-9F43-1049E2859A6E}" srcOrd="10" destOrd="0" presId="urn:microsoft.com/office/officeart/2005/8/layout/vList2"/>
    <dgm:cxn modelId="{D85255FC-72FA-4298-8919-D712394607C7}" type="presParOf" srcId="{E956202B-9592-4BAA-955A-2D5E0F7FDD17}" destId="{1BA20C47-1451-4C0E-9DEB-A8AE4A079F68}" srcOrd="11" destOrd="0" presId="urn:microsoft.com/office/officeart/2005/8/layout/vList2"/>
    <dgm:cxn modelId="{D21E0210-9789-44FA-BE63-1DBEBA0E3005}" type="presParOf" srcId="{E956202B-9592-4BAA-955A-2D5E0F7FDD17}" destId="{92094A29-ED8C-4682-AD42-2CE99F5AC3A1}" srcOrd="12" destOrd="0" presId="urn:microsoft.com/office/officeart/2005/8/layout/vList2"/>
    <dgm:cxn modelId="{7335CF4D-9597-4CC8-B66C-BCCB7617B20F}" type="presParOf" srcId="{E956202B-9592-4BAA-955A-2D5E0F7FDD17}" destId="{00301A7F-AD25-4CA1-9948-54CF4EB275C6}" srcOrd="13" destOrd="0" presId="urn:microsoft.com/office/officeart/2005/8/layout/vList2"/>
    <dgm:cxn modelId="{70607D41-CC8F-4DEE-ABA3-EBB9E213F8F9}" type="presParOf" srcId="{E956202B-9592-4BAA-955A-2D5E0F7FDD17}" destId="{618DC90F-E153-4B45-8457-E9B1FA9225DC}" srcOrd="14" destOrd="0" presId="urn:microsoft.com/office/officeart/2005/8/layout/vList2"/>
    <dgm:cxn modelId="{E480E467-4C0A-4506-9CF1-E2486E4740BE}" type="presParOf" srcId="{E956202B-9592-4BAA-955A-2D5E0F7FDD17}" destId="{84ED9ADD-1704-4CCB-91B1-09055246E254}" srcOrd="15" destOrd="0" presId="urn:microsoft.com/office/officeart/2005/8/layout/vList2"/>
    <dgm:cxn modelId="{6C84DB3A-4E13-43B7-B7D6-C6AE2B6EFDC2}" type="presParOf" srcId="{E956202B-9592-4BAA-955A-2D5E0F7FDD17}" destId="{DB27A077-ED9E-4A11-B5C4-74633697B57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0F956-C13E-419A-BD5B-AC21A4B1048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774CF4-AAF9-4530-B02A-83FDA364D84D}">
      <dgm:prSet/>
      <dgm:spPr/>
      <dgm:t>
        <a:bodyPr/>
        <a:lstStyle/>
        <a:p>
          <a:pPr>
            <a:lnSpc>
              <a:spcPct val="100000"/>
            </a:lnSpc>
          </a:pPr>
          <a:r>
            <a:rPr lang="it-IT" i="1" dirty="0">
              <a:latin typeface="Arial" panose="020B0604020202020204" pitchFamily="34" charset="0"/>
              <a:cs typeface="Arial" panose="020B0604020202020204" pitchFamily="34" charset="0"/>
            </a:rPr>
            <a:t>Limiti Silicio</a:t>
          </a:r>
          <a:endParaRPr lang="en-US" dirty="0">
            <a:latin typeface="Arial" panose="020B0604020202020204" pitchFamily="34" charset="0"/>
            <a:cs typeface="Arial" panose="020B0604020202020204" pitchFamily="34" charset="0"/>
          </a:endParaRPr>
        </a:p>
      </dgm:t>
    </dgm:pt>
    <dgm:pt modelId="{AA393177-74CC-4D83-BC16-A5C34FE355E9}" type="parTrans" cxnId="{9792DF3D-FB3C-4613-A9FA-975F904237E7}">
      <dgm:prSet/>
      <dgm:spPr/>
      <dgm:t>
        <a:bodyPr/>
        <a:lstStyle/>
        <a:p>
          <a:endParaRPr lang="en-US"/>
        </a:p>
      </dgm:t>
    </dgm:pt>
    <dgm:pt modelId="{D7F7716B-5E4E-435D-8878-5C5D546D9E13}" type="sibTrans" cxnId="{9792DF3D-FB3C-4613-A9FA-975F904237E7}">
      <dgm:prSet/>
      <dgm:spPr/>
      <dgm:t>
        <a:bodyPr/>
        <a:lstStyle/>
        <a:p>
          <a:endParaRPr lang="en-US"/>
        </a:p>
      </dgm:t>
    </dgm:pt>
    <dgm:pt modelId="{C7A67C95-1805-482E-B22C-DEE67C923486}">
      <dgm:prSet/>
      <dgm:spPr/>
      <dgm:t>
        <a:bodyPr/>
        <a:lstStyle/>
        <a:p>
          <a:pPr>
            <a:lnSpc>
              <a:spcPct val="100000"/>
            </a:lnSpc>
          </a:pPr>
          <a:r>
            <a:rPr lang="it-IT" i="1" dirty="0">
              <a:latin typeface="Arial" panose="020B0604020202020204" pitchFamily="34" charset="0"/>
              <a:cs typeface="Arial" panose="020B0604020202020204" pitchFamily="34" charset="0"/>
            </a:rPr>
            <a:t>Ridurre dimensioni dispositivi</a:t>
          </a:r>
          <a:endParaRPr lang="en-US" dirty="0">
            <a:latin typeface="Arial" panose="020B0604020202020204" pitchFamily="34" charset="0"/>
            <a:cs typeface="Arial" panose="020B0604020202020204" pitchFamily="34" charset="0"/>
          </a:endParaRPr>
        </a:p>
      </dgm:t>
    </dgm:pt>
    <dgm:pt modelId="{68357234-CBF0-4484-89E0-2D428D7E8AA8}" type="parTrans" cxnId="{AB2AA754-3BBC-49C8-A73C-675C4BE0D255}">
      <dgm:prSet/>
      <dgm:spPr/>
      <dgm:t>
        <a:bodyPr/>
        <a:lstStyle/>
        <a:p>
          <a:endParaRPr lang="en-US"/>
        </a:p>
      </dgm:t>
    </dgm:pt>
    <dgm:pt modelId="{388D815B-CCEF-47CA-8121-6775296A6818}" type="sibTrans" cxnId="{AB2AA754-3BBC-49C8-A73C-675C4BE0D255}">
      <dgm:prSet/>
      <dgm:spPr/>
      <dgm:t>
        <a:bodyPr/>
        <a:lstStyle/>
        <a:p>
          <a:endParaRPr lang="en-US"/>
        </a:p>
      </dgm:t>
    </dgm:pt>
    <dgm:pt modelId="{BA7CC553-25BC-4C2B-8B03-96F001E5F58D}">
      <dgm:prSet/>
      <dgm:spPr/>
      <dgm:t>
        <a:bodyPr/>
        <a:lstStyle/>
        <a:p>
          <a:pPr>
            <a:lnSpc>
              <a:spcPct val="100000"/>
            </a:lnSpc>
          </a:pPr>
          <a:r>
            <a:rPr lang="it-IT" i="1" dirty="0">
              <a:latin typeface="Arial" panose="020B0604020202020204" pitchFamily="34" charset="0"/>
              <a:cs typeface="Arial" panose="020B0604020202020204" pitchFamily="34" charset="0"/>
            </a:rPr>
            <a:t>Migliorare il compromesso velocità potenza</a:t>
          </a:r>
          <a:endParaRPr lang="en-US" dirty="0">
            <a:latin typeface="Arial" panose="020B0604020202020204" pitchFamily="34" charset="0"/>
            <a:cs typeface="Arial" panose="020B0604020202020204" pitchFamily="34" charset="0"/>
          </a:endParaRPr>
        </a:p>
      </dgm:t>
    </dgm:pt>
    <dgm:pt modelId="{621DAD0D-83B3-4947-90F9-F810895DD571}" type="parTrans" cxnId="{9EFF24C5-D4B5-4B97-AFE5-699D02C4E33B}">
      <dgm:prSet/>
      <dgm:spPr/>
      <dgm:t>
        <a:bodyPr/>
        <a:lstStyle/>
        <a:p>
          <a:endParaRPr lang="en-US"/>
        </a:p>
      </dgm:t>
    </dgm:pt>
    <dgm:pt modelId="{3ABF8E2B-AA03-453F-A22C-D911CEBE3623}" type="sibTrans" cxnId="{9EFF24C5-D4B5-4B97-AFE5-699D02C4E33B}">
      <dgm:prSet/>
      <dgm:spPr/>
      <dgm:t>
        <a:bodyPr/>
        <a:lstStyle/>
        <a:p>
          <a:endParaRPr lang="en-US"/>
        </a:p>
      </dgm:t>
    </dgm:pt>
    <dgm:pt modelId="{3DD3734D-F39B-4BB0-A735-AB0446667C0D}">
      <dgm:prSet/>
      <dgm:spPr/>
      <dgm:t>
        <a:bodyPr/>
        <a:lstStyle/>
        <a:p>
          <a:pPr>
            <a:lnSpc>
              <a:spcPct val="100000"/>
            </a:lnSpc>
          </a:pPr>
          <a:r>
            <a:rPr lang="it-IT" i="1" dirty="0">
              <a:latin typeface="Arial" panose="020B0604020202020204" pitchFamily="34" charset="0"/>
              <a:cs typeface="Arial" panose="020B0604020202020204" pitchFamily="34" charset="0"/>
            </a:rPr>
            <a:t>Uso di materiali alternativi per realizzare elettronica flessibile e indossabile</a:t>
          </a:r>
          <a:endParaRPr lang="en-US" dirty="0">
            <a:latin typeface="Arial" panose="020B0604020202020204" pitchFamily="34" charset="0"/>
            <a:cs typeface="Arial" panose="020B0604020202020204" pitchFamily="34" charset="0"/>
          </a:endParaRPr>
        </a:p>
      </dgm:t>
    </dgm:pt>
    <dgm:pt modelId="{6354241D-359E-4871-8DD3-E34C388AF8C4}" type="parTrans" cxnId="{E53E7E0E-D158-4766-A911-22AE22023A42}">
      <dgm:prSet/>
      <dgm:spPr/>
      <dgm:t>
        <a:bodyPr/>
        <a:lstStyle/>
        <a:p>
          <a:endParaRPr lang="en-US"/>
        </a:p>
      </dgm:t>
    </dgm:pt>
    <dgm:pt modelId="{6959C50F-BF42-47DF-A1FF-A761DA9E2BDD}" type="sibTrans" cxnId="{E53E7E0E-D158-4766-A911-22AE22023A42}">
      <dgm:prSet/>
      <dgm:spPr/>
      <dgm:t>
        <a:bodyPr/>
        <a:lstStyle/>
        <a:p>
          <a:endParaRPr lang="en-US"/>
        </a:p>
      </dgm:t>
    </dgm:pt>
    <dgm:pt modelId="{A4F1A1FB-6606-4BCE-A951-437B9D43097C}" type="pres">
      <dgm:prSet presAssocID="{F650F956-C13E-419A-BD5B-AC21A4B10488}" presName="root" presStyleCnt="0">
        <dgm:presLayoutVars>
          <dgm:dir/>
          <dgm:resizeHandles val="exact"/>
        </dgm:presLayoutVars>
      </dgm:prSet>
      <dgm:spPr/>
    </dgm:pt>
    <dgm:pt modelId="{7FA5A81C-B476-4140-944C-897530844A53}" type="pres">
      <dgm:prSet presAssocID="{1C774CF4-AAF9-4530-B02A-83FDA364D84D}" presName="compNode" presStyleCnt="0"/>
      <dgm:spPr/>
    </dgm:pt>
    <dgm:pt modelId="{440B225C-DC6F-4D7F-8D77-59B58D9B391A}" type="pres">
      <dgm:prSet presAssocID="{1C774CF4-AAF9-4530-B02A-83FDA364D84D}" presName="bgRect" presStyleLbl="bgShp" presStyleIdx="0" presStyleCnt="4"/>
      <dgm:spPr/>
    </dgm:pt>
    <dgm:pt modelId="{5D006204-B7C5-45A3-B2EE-9D6031F38DB9}" type="pres">
      <dgm:prSet presAssocID="{1C774CF4-AAF9-4530-B02A-83FDA364D8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1485EE51-3594-4EBD-B4B1-823F2931C001}" type="pres">
      <dgm:prSet presAssocID="{1C774CF4-AAF9-4530-B02A-83FDA364D84D}" presName="spaceRect" presStyleCnt="0"/>
      <dgm:spPr/>
    </dgm:pt>
    <dgm:pt modelId="{CF121154-2924-4767-9670-B99F6A7FCA67}" type="pres">
      <dgm:prSet presAssocID="{1C774CF4-AAF9-4530-B02A-83FDA364D84D}" presName="parTx" presStyleLbl="revTx" presStyleIdx="0" presStyleCnt="4">
        <dgm:presLayoutVars>
          <dgm:chMax val="0"/>
          <dgm:chPref val="0"/>
        </dgm:presLayoutVars>
      </dgm:prSet>
      <dgm:spPr/>
    </dgm:pt>
    <dgm:pt modelId="{1B538268-082D-4537-B9EB-8C8D40FAB7C8}" type="pres">
      <dgm:prSet presAssocID="{D7F7716B-5E4E-435D-8878-5C5D546D9E13}" presName="sibTrans" presStyleCnt="0"/>
      <dgm:spPr/>
    </dgm:pt>
    <dgm:pt modelId="{DD6D6131-17BD-4C19-BA22-1DB129727CDD}" type="pres">
      <dgm:prSet presAssocID="{C7A67C95-1805-482E-B22C-DEE67C923486}" presName="compNode" presStyleCnt="0"/>
      <dgm:spPr/>
    </dgm:pt>
    <dgm:pt modelId="{BA698FF8-0B01-40C3-B020-8FCA78FE1794}" type="pres">
      <dgm:prSet presAssocID="{C7A67C95-1805-482E-B22C-DEE67C923486}" presName="bgRect" presStyleLbl="bgShp" presStyleIdx="1" presStyleCnt="4"/>
      <dgm:spPr/>
    </dgm:pt>
    <dgm:pt modelId="{17569C96-05F2-4B88-A5A3-DE67FC6270C6}" type="pres">
      <dgm:prSet presAssocID="{C7A67C95-1805-482E-B22C-DEE67C9234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e"/>
        </a:ext>
      </dgm:extLst>
    </dgm:pt>
    <dgm:pt modelId="{1C3D11EC-AA35-4150-BCF8-2BA080767CD3}" type="pres">
      <dgm:prSet presAssocID="{C7A67C95-1805-482E-B22C-DEE67C923486}" presName="spaceRect" presStyleCnt="0"/>
      <dgm:spPr/>
    </dgm:pt>
    <dgm:pt modelId="{D433BB97-A345-4A2A-9886-63A7C637229E}" type="pres">
      <dgm:prSet presAssocID="{C7A67C95-1805-482E-B22C-DEE67C923486}" presName="parTx" presStyleLbl="revTx" presStyleIdx="1" presStyleCnt="4">
        <dgm:presLayoutVars>
          <dgm:chMax val="0"/>
          <dgm:chPref val="0"/>
        </dgm:presLayoutVars>
      </dgm:prSet>
      <dgm:spPr/>
    </dgm:pt>
    <dgm:pt modelId="{8ACC808C-7A02-471A-976D-E49A2E36BF31}" type="pres">
      <dgm:prSet presAssocID="{388D815B-CCEF-47CA-8121-6775296A6818}" presName="sibTrans" presStyleCnt="0"/>
      <dgm:spPr/>
    </dgm:pt>
    <dgm:pt modelId="{2FEAB9C0-9B9B-4211-952E-1050250969FE}" type="pres">
      <dgm:prSet presAssocID="{BA7CC553-25BC-4C2B-8B03-96F001E5F58D}" presName="compNode" presStyleCnt="0"/>
      <dgm:spPr/>
    </dgm:pt>
    <dgm:pt modelId="{49416AFD-9294-4E5A-8D89-71CAF520BBF1}" type="pres">
      <dgm:prSet presAssocID="{BA7CC553-25BC-4C2B-8B03-96F001E5F58D}" presName="bgRect" presStyleLbl="bgShp" presStyleIdx="2" presStyleCnt="4"/>
      <dgm:spPr/>
    </dgm:pt>
    <dgm:pt modelId="{EB694F69-50F3-43CF-8348-A256DBBBEF38}" type="pres">
      <dgm:prSet presAssocID="{BA7CC553-25BC-4C2B-8B03-96F001E5F58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AF520C86-57BB-4C13-80C1-44BA0FF183C9}" type="pres">
      <dgm:prSet presAssocID="{BA7CC553-25BC-4C2B-8B03-96F001E5F58D}" presName="spaceRect" presStyleCnt="0"/>
      <dgm:spPr/>
    </dgm:pt>
    <dgm:pt modelId="{1B6B46DB-44C7-41D8-A006-EE792C12C3A4}" type="pres">
      <dgm:prSet presAssocID="{BA7CC553-25BC-4C2B-8B03-96F001E5F58D}" presName="parTx" presStyleLbl="revTx" presStyleIdx="2" presStyleCnt="4">
        <dgm:presLayoutVars>
          <dgm:chMax val="0"/>
          <dgm:chPref val="0"/>
        </dgm:presLayoutVars>
      </dgm:prSet>
      <dgm:spPr/>
    </dgm:pt>
    <dgm:pt modelId="{4C7FF6F3-880E-4DED-9B53-50893A94C6B3}" type="pres">
      <dgm:prSet presAssocID="{3ABF8E2B-AA03-453F-A22C-D911CEBE3623}" presName="sibTrans" presStyleCnt="0"/>
      <dgm:spPr/>
    </dgm:pt>
    <dgm:pt modelId="{CD9CE23B-0FE3-4DD4-AF6C-E1B265B5CE4C}" type="pres">
      <dgm:prSet presAssocID="{3DD3734D-F39B-4BB0-A735-AB0446667C0D}" presName="compNode" presStyleCnt="0"/>
      <dgm:spPr/>
    </dgm:pt>
    <dgm:pt modelId="{294F966C-E887-48D0-8BE9-F115EEF2B0BD}" type="pres">
      <dgm:prSet presAssocID="{3DD3734D-F39B-4BB0-A735-AB0446667C0D}" presName="bgRect" presStyleLbl="bgShp" presStyleIdx="3" presStyleCnt="4"/>
      <dgm:spPr/>
    </dgm:pt>
    <dgm:pt modelId="{367CD166-8A6B-4866-93DF-CA8F604EC609}" type="pres">
      <dgm:prSet presAssocID="{3DD3734D-F39B-4BB0-A735-AB0446667C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martphone"/>
        </a:ext>
      </dgm:extLst>
    </dgm:pt>
    <dgm:pt modelId="{81C47446-52C5-4E0B-A4E9-30E333FE47E1}" type="pres">
      <dgm:prSet presAssocID="{3DD3734D-F39B-4BB0-A735-AB0446667C0D}" presName="spaceRect" presStyleCnt="0"/>
      <dgm:spPr/>
    </dgm:pt>
    <dgm:pt modelId="{9FD336F3-B4C1-4518-9C74-4B4CFCC4DA95}" type="pres">
      <dgm:prSet presAssocID="{3DD3734D-F39B-4BB0-A735-AB0446667C0D}" presName="parTx" presStyleLbl="revTx" presStyleIdx="3" presStyleCnt="4">
        <dgm:presLayoutVars>
          <dgm:chMax val="0"/>
          <dgm:chPref val="0"/>
        </dgm:presLayoutVars>
      </dgm:prSet>
      <dgm:spPr/>
    </dgm:pt>
  </dgm:ptLst>
  <dgm:cxnLst>
    <dgm:cxn modelId="{E53E7E0E-D158-4766-A911-22AE22023A42}" srcId="{F650F956-C13E-419A-BD5B-AC21A4B10488}" destId="{3DD3734D-F39B-4BB0-A735-AB0446667C0D}" srcOrd="3" destOrd="0" parTransId="{6354241D-359E-4871-8DD3-E34C388AF8C4}" sibTransId="{6959C50F-BF42-47DF-A1FF-A761DA9E2BDD}"/>
    <dgm:cxn modelId="{9792DF3D-FB3C-4613-A9FA-975F904237E7}" srcId="{F650F956-C13E-419A-BD5B-AC21A4B10488}" destId="{1C774CF4-AAF9-4530-B02A-83FDA364D84D}" srcOrd="0" destOrd="0" parTransId="{AA393177-74CC-4D83-BC16-A5C34FE355E9}" sibTransId="{D7F7716B-5E4E-435D-8878-5C5D546D9E13}"/>
    <dgm:cxn modelId="{97800753-DD07-4CB7-AA77-F11398E65D46}" type="presOf" srcId="{C7A67C95-1805-482E-B22C-DEE67C923486}" destId="{D433BB97-A345-4A2A-9886-63A7C637229E}" srcOrd="0" destOrd="0" presId="urn:microsoft.com/office/officeart/2018/2/layout/IconVerticalSolidList"/>
    <dgm:cxn modelId="{AB2AA754-3BBC-49C8-A73C-675C4BE0D255}" srcId="{F650F956-C13E-419A-BD5B-AC21A4B10488}" destId="{C7A67C95-1805-482E-B22C-DEE67C923486}" srcOrd="1" destOrd="0" parTransId="{68357234-CBF0-4484-89E0-2D428D7E8AA8}" sibTransId="{388D815B-CCEF-47CA-8121-6775296A6818}"/>
    <dgm:cxn modelId="{03928F77-90E2-495C-91CA-12646679464D}" type="presOf" srcId="{F650F956-C13E-419A-BD5B-AC21A4B10488}" destId="{A4F1A1FB-6606-4BCE-A951-437B9D43097C}" srcOrd="0" destOrd="0" presId="urn:microsoft.com/office/officeart/2018/2/layout/IconVerticalSolidList"/>
    <dgm:cxn modelId="{34EDFABE-B04E-46D6-92F1-DA2C8953EEB9}" type="presOf" srcId="{1C774CF4-AAF9-4530-B02A-83FDA364D84D}" destId="{CF121154-2924-4767-9670-B99F6A7FCA67}" srcOrd="0" destOrd="0" presId="urn:microsoft.com/office/officeart/2018/2/layout/IconVerticalSolidList"/>
    <dgm:cxn modelId="{9EFF24C5-D4B5-4B97-AFE5-699D02C4E33B}" srcId="{F650F956-C13E-419A-BD5B-AC21A4B10488}" destId="{BA7CC553-25BC-4C2B-8B03-96F001E5F58D}" srcOrd="2" destOrd="0" parTransId="{621DAD0D-83B3-4947-90F9-F810895DD571}" sibTransId="{3ABF8E2B-AA03-453F-A22C-D911CEBE3623}"/>
    <dgm:cxn modelId="{8F5F5EC7-6098-4EB0-A4AD-BD960D4BDA1E}" type="presOf" srcId="{BA7CC553-25BC-4C2B-8B03-96F001E5F58D}" destId="{1B6B46DB-44C7-41D8-A006-EE792C12C3A4}" srcOrd="0" destOrd="0" presId="urn:microsoft.com/office/officeart/2018/2/layout/IconVerticalSolidList"/>
    <dgm:cxn modelId="{659147D3-9A12-488E-801B-22E3B941D2E6}" type="presOf" srcId="{3DD3734D-F39B-4BB0-A735-AB0446667C0D}" destId="{9FD336F3-B4C1-4518-9C74-4B4CFCC4DA95}" srcOrd="0" destOrd="0" presId="urn:microsoft.com/office/officeart/2018/2/layout/IconVerticalSolidList"/>
    <dgm:cxn modelId="{754E9A9D-3905-4B20-B882-075968BAFBB7}" type="presParOf" srcId="{A4F1A1FB-6606-4BCE-A951-437B9D43097C}" destId="{7FA5A81C-B476-4140-944C-897530844A53}" srcOrd="0" destOrd="0" presId="urn:microsoft.com/office/officeart/2018/2/layout/IconVerticalSolidList"/>
    <dgm:cxn modelId="{45910E96-A5CF-4D0C-AD9F-A694206B431F}" type="presParOf" srcId="{7FA5A81C-B476-4140-944C-897530844A53}" destId="{440B225C-DC6F-4D7F-8D77-59B58D9B391A}" srcOrd="0" destOrd="0" presId="urn:microsoft.com/office/officeart/2018/2/layout/IconVerticalSolidList"/>
    <dgm:cxn modelId="{4471F633-1F13-433A-ABAB-1330E556D0C8}" type="presParOf" srcId="{7FA5A81C-B476-4140-944C-897530844A53}" destId="{5D006204-B7C5-45A3-B2EE-9D6031F38DB9}" srcOrd="1" destOrd="0" presId="urn:microsoft.com/office/officeart/2018/2/layout/IconVerticalSolidList"/>
    <dgm:cxn modelId="{1FCDADB4-0DBA-41F2-93A0-6F758E9E47D6}" type="presParOf" srcId="{7FA5A81C-B476-4140-944C-897530844A53}" destId="{1485EE51-3594-4EBD-B4B1-823F2931C001}" srcOrd="2" destOrd="0" presId="urn:microsoft.com/office/officeart/2018/2/layout/IconVerticalSolidList"/>
    <dgm:cxn modelId="{B65685E4-18C5-42A3-A302-91D29F02B3A4}" type="presParOf" srcId="{7FA5A81C-B476-4140-944C-897530844A53}" destId="{CF121154-2924-4767-9670-B99F6A7FCA67}" srcOrd="3" destOrd="0" presId="urn:microsoft.com/office/officeart/2018/2/layout/IconVerticalSolidList"/>
    <dgm:cxn modelId="{179063CA-C05C-4795-8450-64BF40558CBB}" type="presParOf" srcId="{A4F1A1FB-6606-4BCE-A951-437B9D43097C}" destId="{1B538268-082D-4537-B9EB-8C8D40FAB7C8}" srcOrd="1" destOrd="0" presId="urn:microsoft.com/office/officeart/2018/2/layout/IconVerticalSolidList"/>
    <dgm:cxn modelId="{25E1F9BC-3D10-4406-9D30-73BB3FBEB6C1}" type="presParOf" srcId="{A4F1A1FB-6606-4BCE-A951-437B9D43097C}" destId="{DD6D6131-17BD-4C19-BA22-1DB129727CDD}" srcOrd="2" destOrd="0" presId="urn:microsoft.com/office/officeart/2018/2/layout/IconVerticalSolidList"/>
    <dgm:cxn modelId="{270BE0DE-36E5-4DDE-9B17-6A78D78F11F4}" type="presParOf" srcId="{DD6D6131-17BD-4C19-BA22-1DB129727CDD}" destId="{BA698FF8-0B01-40C3-B020-8FCA78FE1794}" srcOrd="0" destOrd="0" presId="urn:microsoft.com/office/officeart/2018/2/layout/IconVerticalSolidList"/>
    <dgm:cxn modelId="{864E68A9-018E-461D-83CD-E6C9125C8EB2}" type="presParOf" srcId="{DD6D6131-17BD-4C19-BA22-1DB129727CDD}" destId="{17569C96-05F2-4B88-A5A3-DE67FC6270C6}" srcOrd="1" destOrd="0" presId="urn:microsoft.com/office/officeart/2018/2/layout/IconVerticalSolidList"/>
    <dgm:cxn modelId="{D125B0E2-6BAC-4059-934D-4DDE3A427A66}" type="presParOf" srcId="{DD6D6131-17BD-4C19-BA22-1DB129727CDD}" destId="{1C3D11EC-AA35-4150-BCF8-2BA080767CD3}" srcOrd="2" destOrd="0" presId="urn:microsoft.com/office/officeart/2018/2/layout/IconVerticalSolidList"/>
    <dgm:cxn modelId="{907E3E9E-0E6F-42A6-B4BA-82FA913AA5BE}" type="presParOf" srcId="{DD6D6131-17BD-4C19-BA22-1DB129727CDD}" destId="{D433BB97-A345-4A2A-9886-63A7C637229E}" srcOrd="3" destOrd="0" presId="urn:microsoft.com/office/officeart/2018/2/layout/IconVerticalSolidList"/>
    <dgm:cxn modelId="{B06AA47E-C7CC-497B-9393-3E54536215F3}" type="presParOf" srcId="{A4F1A1FB-6606-4BCE-A951-437B9D43097C}" destId="{8ACC808C-7A02-471A-976D-E49A2E36BF31}" srcOrd="3" destOrd="0" presId="urn:microsoft.com/office/officeart/2018/2/layout/IconVerticalSolidList"/>
    <dgm:cxn modelId="{269FDC6A-ABF4-4535-BE1E-FD83C4146849}" type="presParOf" srcId="{A4F1A1FB-6606-4BCE-A951-437B9D43097C}" destId="{2FEAB9C0-9B9B-4211-952E-1050250969FE}" srcOrd="4" destOrd="0" presId="urn:microsoft.com/office/officeart/2018/2/layout/IconVerticalSolidList"/>
    <dgm:cxn modelId="{8A0D6E5B-8ECF-4B32-A712-614669688346}" type="presParOf" srcId="{2FEAB9C0-9B9B-4211-952E-1050250969FE}" destId="{49416AFD-9294-4E5A-8D89-71CAF520BBF1}" srcOrd="0" destOrd="0" presId="urn:microsoft.com/office/officeart/2018/2/layout/IconVerticalSolidList"/>
    <dgm:cxn modelId="{A622FA27-0608-48CF-A920-B2F517BD0D04}" type="presParOf" srcId="{2FEAB9C0-9B9B-4211-952E-1050250969FE}" destId="{EB694F69-50F3-43CF-8348-A256DBBBEF38}" srcOrd="1" destOrd="0" presId="urn:microsoft.com/office/officeart/2018/2/layout/IconVerticalSolidList"/>
    <dgm:cxn modelId="{FB2E7C70-A72B-49DA-97B3-5B86376B02E4}" type="presParOf" srcId="{2FEAB9C0-9B9B-4211-952E-1050250969FE}" destId="{AF520C86-57BB-4C13-80C1-44BA0FF183C9}" srcOrd="2" destOrd="0" presId="urn:microsoft.com/office/officeart/2018/2/layout/IconVerticalSolidList"/>
    <dgm:cxn modelId="{7E9BCBC5-AAEB-4592-AF83-C99661A69B29}" type="presParOf" srcId="{2FEAB9C0-9B9B-4211-952E-1050250969FE}" destId="{1B6B46DB-44C7-41D8-A006-EE792C12C3A4}" srcOrd="3" destOrd="0" presId="urn:microsoft.com/office/officeart/2018/2/layout/IconVerticalSolidList"/>
    <dgm:cxn modelId="{08287632-18DB-4970-BF8B-80126F56C252}" type="presParOf" srcId="{A4F1A1FB-6606-4BCE-A951-437B9D43097C}" destId="{4C7FF6F3-880E-4DED-9B53-50893A94C6B3}" srcOrd="5" destOrd="0" presId="urn:microsoft.com/office/officeart/2018/2/layout/IconVerticalSolidList"/>
    <dgm:cxn modelId="{81260C73-C80C-41DF-8B80-F2EAEF9E95DD}" type="presParOf" srcId="{A4F1A1FB-6606-4BCE-A951-437B9D43097C}" destId="{CD9CE23B-0FE3-4DD4-AF6C-E1B265B5CE4C}" srcOrd="6" destOrd="0" presId="urn:microsoft.com/office/officeart/2018/2/layout/IconVerticalSolidList"/>
    <dgm:cxn modelId="{C781D9D8-0F0D-41DB-B731-7F0605D3AC45}" type="presParOf" srcId="{CD9CE23B-0FE3-4DD4-AF6C-E1B265B5CE4C}" destId="{294F966C-E887-48D0-8BE9-F115EEF2B0BD}" srcOrd="0" destOrd="0" presId="urn:microsoft.com/office/officeart/2018/2/layout/IconVerticalSolidList"/>
    <dgm:cxn modelId="{51A6FD54-C2BD-4007-AE10-844866DC37FC}" type="presParOf" srcId="{CD9CE23B-0FE3-4DD4-AF6C-E1B265B5CE4C}" destId="{367CD166-8A6B-4866-93DF-CA8F604EC609}" srcOrd="1" destOrd="0" presId="urn:microsoft.com/office/officeart/2018/2/layout/IconVerticalSolidList"/>
    <dgm:cxn modelId="{4B71AA36-B780-4116-9693-D9E2FF174A71}" type="presParOf" srcId="{CD9CE23B-0FE3-4DD4-AF6C-E1B265B5CE4C}" destId="{81C47446-52C5-4E0B-A4E9-30E333FE47E1}" srcOrd="2" destOrd="0" presId="urn:microsoft.com/office/officeart/2018/2/layout/IconVerticalSolidList"/>
    <dgm:cxn modelId="{447194EC-AC6D-4CB9-AEAB-52276AFDC62F}" type="presParOf" srcId="{CD9CE23B-0FE3-4DD4-AF6C-E1B265B5CE4C}" destId="{9FD336F3-B4C1-4518-9C74-4B4CFCC4D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FDF035-18CD-43F7-B449-BE0ECB9B613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D1B085-1AB4-4E69-9407-295564E625DD}">
      <dgm:prSet/>
      <dgm:spPr/>
      <dgm:t>
        <a:bodyPr/>
        <a:lstStyle/>
        <a:p>
          <a:pPr>
            <a:lnSpc>
              <a:spcPct val="100000"/>
            </a:lnSpc>
          </a:pPr>
          <a:r>
            <a:rPr lang="it-IT"/>
            <a:t>Fabbricazione</a:t>
          </a:r>
          <a:endParaRPr lang="en-US"/>
        </a:p>
      </dgm:t>
    </dgm:pt>
    <dgm:pt modelId="{234B180E-798C-49B6-BCFA-64F3B8C97D54}" type="parTrans" cxnId="{5F3F1A7C-C5BF-4AC8-BAE9-C2B9CE755C7F}">
      <dgm:prSet/>
      <dgm:spPr/>
      <dgm:t>
        <a:bodyPr/>
        <a:lstStyle/>
        <a:p>
          <a:endParaRPr lang="en-US"/>
        </a:p>
      </dgm:t>
    </dgm:pt>
    <dgm:pt modelId="{455ADEAA-4A37-43A0-B0E3-9E4F906D0CF8}" type="sibTrans" cxnId="{5F3F1A7C-C5BF-4AC8-BAE9-C2B9CE755C7F}">
      <dgm:prSet/>
      <dgm:spPr/>
      <dgm:t>
        <a:bodyPr/>
        <a:lstStyle/>
        <a:p>
          <a:endParaRPr lang="en-US"/>
        </a:p>
      </dgm:t>
    </dgm:pt>
    <dgm:pt modelId="{4D552530-2E33-4A34-9D58-83F8466A567B}">
      <dgm:prSet/>
      <dgm:spPr/>
      <dgm:t>
        <a:bodyPr/>
        <a:lstStyle/>
        <a:p>
          <a:pPr>
            <a:lnSpc>
              <a:spcPct val="100000"/>
            </a:lnSpc>
          </a:pPr>
          <a:r>
            <a:rPr lang="it-IT"/>
            <a:t>Resistenza parassita dei contatti</a:t>
          </a:r>
          <a:endParaRPr lang="en-US"/>
        </a:p>
      </dgm:t>
    </dgm:pt>
    <dgm:pt modelId="{8F2F2313-D16D-4BC7-9262-A261C78AB665}" type="parTrans" cxnId="{B0A18DCF-288A-4285-9BAE-FA90ED552882}">
      <dgm:prSet/>
      <dgm:spPr/>
      <dgm:t>
        <a:bodyPr/>
        <a:lstStyle/>
        <a:p>
          <a:endParaRPr lang="en-US"/>
        </a:p>
      </dgm:t>
    </dgm:pt>
    <dgm:pt modelId="{FDF5171F-7CE1-4078-9AA2-EDD814B25C1F}" type="sibTrans" cxnId="{B0A18DCF-288A-4285-9BAE-FA90ED552882}">
      <dgm:prSet/>
      <dgm:spPr/>
      <dgm:t>
        <a:bodyPr/>
        <a:lstStyle/>
        <a:p>
          <a:endParaRPr lang="en-US"/>
        </a:p>
      </dgm:t>
    </dgm:pt>
    <dgm:pt modelId="{1F7F8885-33D4-40F3-A5DA-A6EFB32CE6F2}">
      <dgm:prSet/>
      <dgm:spPr/>
      <dgm:t>
        <a:bodyPr/>
        <a:lstStyle/>
        <a:p>
          <a:pPr>
            <a:lnSpc>
              <a:spcPct val="100000"/>
            </a:lnSpc>
          </a:pPr>
          <a:r>
            <a:rPr lang="it-IT" dirty="0"/>
            <a:t>Variabilità, affidabilità e qualità</a:t>
          </a:r>
          <a:endParaRPr lang="en-US" dirty="0"/>
        </a:p>
      </dgm:t>
    </dgm:pt>
    <dgm:pt modelId="{F7B9FC46-F5D1-4F21-942F-B289055E0839}" type="parTrans" cxnId="{38BD4F2F-DCA6-4824-94C4-A95E968A7036}">
      <dgm:prSet/>
      <dgm:spPr/>
      <dgm:t>
        <a:bodyPr/>
        <a:lstStyle/>
        <a:p>
          <a:endParaRPr lang="en-US"/>
        </a:p>
      </dgm:t>
    </dgm:pt>
    <dgm:pt modelId="{A0398272-2406-4EB6-BB5B-F0219FC9A649}" type="sibTrans" cxnId="{38BD4F2F-DCA6-4824-94C4-A95E968A7036}">
      <dgm:prSet/>
      <dgm:spPr/>
      <dgm:t>
        <a:bodyPr/>
        <a:lstStyle/>
        <a:p>
          <a:endParaRPr lang="en-US"/>
        </a:p>
      </dgm:t>
    </dgm:pt>
    <dgm:pt modelId="{CB25CB89-301E-489E-BB25-A9C1E203A20A}" type="pres">
      <dgm:prSet presAssocID="{42FDF035-18CD-43F7-B449-BE0ECB9B613F}" presName="root" presStyleCnt="0">
        <dgm:presLayoutVars>
          <dgm:dir/>
          <dgm:resizeHandles val="exact"/>
        </dgm:presLayoutVars>
      </dgm:prSet>
      <dgm:spPr/>
    </dgm:pt>
    <dgm:pt modelId="{A38CDEB0-0432-47B1-99AB-36A76B234C0C}" type="pres">
      <dgm:prSet presAssocID="{9ED1B085-1AB4-4E69-9407-295564E625DD}" presName="compNode" presStyleCnt="0"/>
      <dgm:spPr/>
    </dgm:pt>
    <dgm:pt modelId="{F7BACB48-D8D6-432A-8320-E02AF5037A03}" type="pres">
      <dgm:prSet presAssocID="{9ED1B085-1AB4-4E69-9407-295564E625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9C138176-49D1-43E6-81BB-6F654C463B61}" type="pres">
      <dgm:prSet presAssocID="{9ED1B085-1AB4-4E69-9407-295564E625DD}" presName="spaceRect" presStyleCnt="0"/>
      <dgm:spPr/>
    </dgm:pt>
    <dgm:pt modelId="{FDCB83AE-BB7E-4F32-8C4E-506C7733BFCA}" type="pres">
      <dgm:prSet presAssocID="{9ED1B085-1AB4-4E69-9407-295564E625DD}" presName="textRect" presStyleLbl="revTx" presStyleIdx="0" presStyleCnt="3">
        <dgm:presLayoutVars>
          <dgm:chMax val="1"/>
          <dgm:chPref val="1"/>
        </dgm:presLayoutVars>
      </dgm:prSet>
      <dgm:spPr/>
    </dgm:pt>
    <dgm:pt modelId="{E12F9DFE-8ED8-4A5A-AD61-1FBBE7D26F4D}" type="pres">
      <dgm:prSet presAssocID="{455ADEAA-4A37-43A0-B0E3-9E4F906D0CF8}" presName="sibTrans" presStyleCnt="0"/>
      <dgm:spPr/>
    </dgm:pt>
    <dgm:pt modelId="{CD78B001-328B-4891-AAE0-2250DBC5DBB9}" type="pres">
      <dgm:prSet presAssocID="{4D552530-2E33-4A34-9D58-83F8466A567B}" presName="compNode" presStyleCnt="0"/>
      <dgm:spPr/>
    </dgm:pt>
    <dgm:pt modelId="{C2F915E2-7CF0-40EB-96A9-6BD4615FA9B5}" type="pres">
      <dgm:prSet presAssocID="{4D552530-2E33-4A34-9D58-83F8466A56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umbbell"/>
        </a:ext>
      </dgm:extLst>
    </dgm:pt>
    <dgm:pt modelId="{69E41D31-BE27-44E2-AB7C-C3CCDD03AD91}" type="pres">
      <dgm:prSet presAssocID="{4D552530-2E33-4A34-9D58-83F8466A567B}" presName="spaceRect" presStyleCnt="0"/>
      <dgm:spPr/>
    </dgm:pt>
    <dgm:pt modelId="{3B3A2DCB-DBEB-4BB3-A456-304E12981A7F}" type="pres">
      <dgm:prSet presAssocID="{4D552530-2E33-4A34-9D58-83F8466A567B}" presName="textRect" presStyleLbl="revTx" presStyleIdx="1" presStyleCnt="3">
        <dgm:presLayoutVars>
          <dgm:chMax val="1"/>
          <dgm:chPref val="1"/>
        </dgm:presLayoutVars>
      </dgm:prSet>
      <dgm:spPr/>
    </dgm:pt>
    <dgm:pt modelId="{EB6CE97C-A77F-407D-BA16-D86BEA4A5787}" type="pres">
      <dgm:prSet presAssocID="{FDF5171F-7CE1-4078-9AA2-EDD814B25C1F}" presName="sibTrans" presStyleCnt="0"/>
      <dgm:spPr/>
    </dgm:pt>
    <dgm:pt modelId="{0D861045-3535-49AF-BE64-A25D723E64A4}" type="pres">
      <dgm:prSet presAssocID="{1F7F8885-33D4-40F3-A5DA-A6EFB32CE6F2}" presName="compNode" presStyleCnt="0"/>
      <dgm:spPr/>
    </dgm:pt>
    <dgm:pt modelId="{B41A1F8B-98F1-47EF-9ACE-E6E5BC9DB30E}" type="pres">
      <dgm:prSet presAssocID="{1F7F8885-33D4-40F3-A5DA-A6EFB32CE6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456452A4-8CF8-4E70-B180-D14638311356}" type="pres">
      <dgm:prSet presAssocID="{1F7F8885-33D4-40F3-A5DA-A6EFB32CE6F2}" presName="spaceRect" presStyleCnt="0"/>
      <dgm:spPr/>
    </dgm:pt>
    <dgm:pt modelId="{7FA3AB2B-6AC3-4909-AFD0-1F55D00E454F}" type="pres">
      <dgm:prSet presAssocID="{1F7F8885-33D4-40F3-A5DA-A6EFB32CE6F2}" presName="textRect" presStyleLbl="revTx" presStyleIdx="2" presStyleCnt="3">
        <dgm:presLayoutVars>
          <dgm:chMax val="1"/>
          <dgm:chPref val="1"/>
        </dgm:presLayoutVars>
      </dgm:prSet>
      <dgm:spPr/>
    </dgm:pt>
  </dgm:ptLst>
  <dgm:cxnLst>
    <dgm:cxn modelId="{71A42707-06F8-4788-8696-56BB2AD4A2E5}" type="presOf" srcId="{1F7F8885-33D4-40F3-A5DA-A6EFB32CE6F2}" destId="{7FA3AB2B-6AC3-4909-AFD0-1F55D00E454F}" srcOrd="0" destOrd="0" presId="urn:microsoft.com/office/officeart/2018/2/layout/IconLabelList"/>
    <dgm:cxn modelId="{1CDE0711-F681-427B-95BC-FA4D49FDA07E}" type="presOf" srcId="{4D552530-2E33-4A34-9D58-83F8466A567B}" destId="{3B3A2DCB-DBEB-4BB3-A456-304E12981A7F}" srcOrd="0" destOrd="0" presId="urn:microsoft.com/office/officeart/2018/2/layout/IconLabelList"/>
    <dgm:cxn modelId="{A4E5F12D-FEDA-4F9F-8BC1-5DE7091D3C8D}" type="presOf" srcId="{42FDF035-18CD-43F7-B449-BE0ECB9B613F}" destId="{CB25CB89-301E-489E-BB25-A9C1E203A20A}" srcOrd="0" destOrd="0" presId="urn:microsoft.com/office/officeart/2018/2/layout/IconLabelList"/>
    <dgm:cxn modelId="{38BD4F2F-DCA6-4824-94C4-A95E968A7036}" srcId="{42FDF035-18CD-43F7-B449-BE0ECB9B613F}" destId="{1F7F8885-33D4-40F3-A5DA-A6EFB32CE6F2}" srcOrd="2" destOrd="0" parTransId="{F7B9FC46-F5D1-4F21-942F-B289055E0839}" sibTransId="{A0398272-2406-4EB6-BB5B-F0219FC9A649}"/>
    <dgm:cxn modelId="{D93BD678-A53E-4A28-81FB-077165CB6C9A}" type="presOf" srcId="{9ED1B085-1AB4-4E69-9407-295564E625DD}" destId="{FDCB83AE-BB7E-4F32-8C4E-506C7733BFCA}" srcOrd="0" destOrd="0" presId="urn:microsoft.com/office/officeart/2018/2/layout/IconLabelList"/>
    <dgm:cxn modelId="{5F3F1A7C-C5BF-4AC8-BAE9-C2B9CE755C7F}" srcId="{42FDF035-18CD-43F7-B449-BE0ECB9B613F}" destId="{9ED1B085-1AB4-4E69-9407-295564E625DD}" srcOrd="0" destOrd="0" parTransId="{234B180E-798C-49B6-BCFA-64F3B8C97D54}" sibTransId="{455ADEAA-4A37-43A0-B0E3-9E4F906D0CF8}"/>
    <dgm:cxn modelId="{B0A18DCF-288A-4285-9BAE-FA90ED552882}" srcId="{42FDF035-18CD-43F7-B449-BE0ECB9B613F}" destId="{4D552530-2E33-4A34-9D58-83F8466A567B}" srcOrd="1" destOrd="0" parTransId="{8F2F2313-D16D-4BC7-9262-A261C78AB665}" sibTransId="{FDF5171F-7CE1-4078-9AA2-EDD814B25C1F}"/>
    <dgm:cxn modelId="{5435B34F-9F4C-4B01-82DE-3FD20D787F1C}" type="presParOf" srcId="{CB25CB89-301E-489E-BB25-A9C1E203A20A}" destId="{A38CDEB0-0432-47B1-99AB-36A76B234C0C}" srcOrd="0" destOrd="0" presId="urn:microsoft.com/office/officeart/2018/2/layout/IconLabelList"/>
    <dgm:cxn modelId="{1A89859D-283E-4B93-B88B-2DF679A3BA5B}" type="presParOf" srcId="{A38CDEB0-0432-47B1-99AB-36A76B234C0C}" destId="{F7BACB48-D8D6-432A-8320-E02AF5037A03}" srcOrd="0" destOrd="0" presId="urn:microsoft.com/office/officeart/2018/2/layout/IconLabelList"/>
    <dgm:cxn modelId="{16036E43-F7AA-432F-A532-409061CE7BD1}" type="presParOf" srcId="{A38CDEB0-0432-47B1-99AB-36A76B234C0C}" destId="{9C138176-49D1-43E6-81BB-6F654C463B61}" srcOrd="1" destOrd="0" presId="urn:microsoft.com/office/officeart/2018/2/layout/IconLabelList"/>
    <dgm:cxn modelId="{2442D2AA-858B-4E7E-A5E1-92DCFF2867E7}" type="presParOf" srcId="{A38CDEB0-0432-47B1-99AB-36A76B234C0C}" destId="{FDCB83AE-BB7E-4F32-8C4E-506C7733BFCA}" srcOrd="2" destOrd="0" presId="urn:microsoft.com/office/officeart/2018/2/layout/IconLabelList"/>
    <dgm:cxn modelId="{A659ACDA-3FEF-47E6-AC55-052B212152A8}" type="presParOf" srcId="{CB25CB89-301E-489E-BB25-A9C1E203A20A}" destId="{E12F9DFE-8ED8-4A5A-AD61-1FBBE7D26F4D}" srcOrd="1" destOrd="0" presId="urn:microsoft.com/office/officeart/2018/2/layout/IconLabelList"/>
    <dgm:cxn modelId="{828ECA6E-DC74-4CD2-BFE7-3F5192FB13D5}" type="presParOf" srcId="{CB25CB89-301E-489E-BB25-A9C1E203A20A}" destId="{CD78B001-328B-4891-AAE0-2250DBC5DBB9}" srcOrd="2" destOrd="0" presId="urn:microsoft.com/office/officeart/2018/2/layout/IconLabelList"/>
    <dgm:cxn modelId="{6A33FF6B-0D9D-431D-BCC0-A627526ADBFE}" type="presParOf" srcId="{CD78B001-328B-4891-AAE0-2250DBC5DBB9}" destId="{C2F915E2-7CF0-40EB-96A9-6BD4615FA9B5}" srcOrd="0" destOrd="0" presId="urn:microsoft.com/office/officeart/2018/2/layout/IconLabelList"/>
    <dgm:cxn modelId="{9CA49403-8453-427B-B0A5-B061D0DAA9E7}" type="presParOf" srcId="{CD78B001-328B-4891-AAE0-2250DBC5DBB9}" destId="{69E41D31-BE27-44E2-AB7C-C3CCDD03AD91}" srcOrd="1" destOrd="0" presId="urn:microsoft.com/office/officeart/2018/2/layout/IconLabelList"/>
    <dgm:cxn modelId="{9BA43C70-615F-4703-B60B-8E12E11DD05A}" type="presParOf" srcId="{CD78B001-328B-4891-AAE0-2250DBC5DBB9}" destId="{3B3A2DCB-DBEB-4BB3-A456-304E12981A7F}" srcOrd="2" destOrd="0" presId="urn:microsoft.com/office/officeart/2018/2/layout/IconLabelList"/>
    <dgm:cxn modelId="{4039645D-9AC3-4F59-82C6-7ABBB793C94B}" type="presParOf" srcId="{CB25CB89-301E-489E-BB25-A9C1E203A20A}" destId="{EB6CE97C-A77F-407D-BA16-D86BEA4A5787}" srcOrd="3" destOrd="0" presId="urn:microsoft.com/office/officeart/2018/2/layout/IconLabelList"/>
    <dgm:cxn modelId="{B217BCDF-9B3E-4CE0-A3D2-330509185258}" type="presParOf" srcId="{CB25CB89-301E-489E-BB25-A9C1E203A20A}" destId="{0D861045-3535-49AF-BE64-A25D723E64A4}" srcOrd="4" destOrd="0" presId="urn:microsoft.com/office/officeart/2018/2/layout/IconLabelList"/>
    <dgm:cxn modelId="{A11B5E07-F2E5-4AE9-B7DE-4390FD72362E}" type="presParOf" srcId="{0D861045-3535-49AF-BE64-A25D723E64A4}" destId="{B41A1F8B-98F1-47EF-9ACE-E6E5BC9DB30E}" srcOrd="0" destOrd="0" presId="urn:microsoft.com/office/officeart/2018/2/layout/IconLabelList"/>
    <dgm:cxn modelId="{41E6298D-BAC8-47B0-AF93-8B4529482FC3}" type="presParOf" srcId="{0D861045-3535-49AF-BE64-A25D723E64A4}" destId="{456452A4-8CF8-4E70-B180-D14638311356}" srcOrd="1" destOrd="0" presId="urn:microsoft.com/office/officeart/2018/2/layout/IconLabelList"/>
    <dgm:cxn modelId="{96EA4F47-D8AE-4852-9DB0-43B252935A54}" type="presParOf" srcId="{0D861045-3535-49AF-BE64-A25D723E64A4}" destId="{7FA3AB2B-6AC3-4909-AFD0-1F55D00E45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936634-DB20-4A7B-A263-75FA763054C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EAA1A2-D9E0-427D-ACEE-A95CC5032671}">
      <dgm:prSet/>
      <dgm:spPr/>
      <dgm:t>
        <a:bodyPr/>
        <a:lstStyle/>
        <a:p>
          <a:pPr>
            <a:lnSpc>
              <a:spcPct val="100000"/>
            </a:lnSpc>
            <a:defRPr cap="all"/>
          </a:pPr>
          <a:r>
            <a:rPr lang="it-IT" dirty="0"/>
            <a:t>Costo materiale </a:t>
          </a:r>
          <a:r>
            <a:rPr lang="it-IT" dirty="0" err="1"/>
            <a:t>tdmc</a:t>
          </a:r>
          <a:r>
            <a:rPr lang="it-IT" dirty="0"/>
            <a:t> e silicio</a:t>
          </a:r>
          <a:endParaRPr lang="en-US" dirty="0"/>
        </a:p>
      </dgm:t>
    </dgm:pt>
    <dgm:pt modelId="{FFB80815-49A0-4F3D-91B6-11AF7EBF795D}" type="parTrans" cxnId="{86180171-9274-4B04-BDD1-1D75DC2FA3B0}">
      <dgm:prSet/>
      <dgm:spPr/>
      <dgm:t>
        <a:bodyPr/>
        <a:lstStyle/>
        <a:p>
          <a:endParaRPr lang="en-US"/>
        </a:p>
      </dgm:t>
    </dgm:pt>
    <dgm:pt modelId="{B9EA55FA-450F-4F7A-A4F9-0A63466733FB}" type="sibTrans" cxnId="{86180171-9274-4B04-BDD1-1D75DC2FA3B0}">
      <dgm:prSet/>
      <dgm:spPr/>
      <dgm:t>
        <a:bodyPr/>
        <a:lstStyle/>
        <a:p>
          <a:endParaRPr lang="en-US"/>
        </a:p>
      </dgm:t>
    </dgm:pt>
    <dgm:pt modelId="{FA29158A-1904-4D24-87DE-FE28EDD79EC1}">
      <dgm:prSet/>
      <dgm:spPr/>
      <dgm:t>
        <a:bodyPr/>
        <a:lstStyle/>
        <a:p>
          <a:pPr>
            <a:lnSpc>
              <a:spcPct val="100000"/>
            </a:lnSpc>
            <a:defRPr cap="all"/>
          </a:pPr>
          <a:r>
            <a:rPr lang="it-IT"/>
            <a:t>Ammodernamento foundry</a:t>
          </a:r>
          <a:endParaRPr lang="en-US"/>
        </a:p>
      </dgm:t>
    </dgm:pt>
    <dgm:pt modelId="{E5A1BC2A-51F8-497E-B69D-8108B4A33FFA}" type="parTrans" cxnId="{4891FA87-C29B-470D-9D10-C500A53F47AD}">
      <dgm:prSet/>
      <dgm:spPr/>
      <dgm:t>
        <a:bodyPr/>
        <a:lstStyle/>
        <a:p>
          <a:endParaRPr lang="en-US"/>
        </a:p>
      </dgm:t>
    </dgm:pt>
    <dgm:pt modelId="{E85FE055-C6A6-40C5-99C4-DA789D40B87C}" type="sibTrans" cxnId="{4891FA87-C29B-470D-9D10-C500A53F47AD}">
      <dgm:prSet/>
      <dgm:spPr/>
      <dgm:t>
        <a:bodyPr/>
        <a:lstStyle/>
        <a:p>
          <a:endParaRPr lang="en-US"/>
        </a:p>
      </dgm:t>
    </dgm:pt>
    <dgm:pt modelId="{28D97D06-111C-4C7A-9E62-150066EF3A62}">
      <dgm:prSet/>
      <dgm:spPr/>
      <dgm:t>
        <a:bodyPr/>
        <a:lstStyle/>
        <a:p>
          <a:pPr>
            <a:lnSpc>
              <a:spcPct val="100000"/>
            </a:lnSpc>
            <a:defRPr cap="all"/>
          </a:pPr>
          <a:r>
            <a:rPr lang="en-US" dirty="0"/>
            <a:t>AFFIDABILITA’ DEI PRODOTTI REALIZZATI CON I NUOVI MATERIALI</a:t>
          </a:r>
        </a:p>
      </dgm:t>
    </dgm:pt>
    <dgm:pt modelId="{16A14DF0-1698-4909-A2C6-2C7F8CF82FCC}" type="parTrans" cxnId="{14514D73-C315-4765-9E74-5721E98FF7A0}">
      <dgm:prSet/>
      <dgm:spPr/>
      <dgm:t>
        <a:bodyPr/>
        <a:lstStyle/>
        <a:p>
          <a:endParaRPr lang="en-US"/>
        </a:p>
      </dgm:t>
    </dgm:pt>
    <dgm:pt modelId="{01960397-6F61-4A70-88DA-2618B5C2DB0D}" type="sibTrans" cxnId="{14514D73-C315-4765-9E74-5721E98FF7A0}">
      <dgm:prSet/>
      <dgm:spPr/>
      <dgm:t>
        <a:bodyPr/>
        <a:lstStyle/>
        <a:p>
          <a:endParaRPr lang="en-US"/>
        </a:p>
      </dgm:t>
    </dgm:pt>
    <dgm:pt modelId="{F8B86A14-9ED7-4799-A279-679F8510C7F5}" type="pres">
      <dgm:prSet presAssocID="{8D936634-DB20-4A7B-A263-75FA763054CD}" presName="root" presStyleCnt="0">
        <dgm:presLayoutVars>
          <dgm:dir/>
          <dgm:resizeHandles val="exact"/>
        </dgm:presLayoutVars>
      </dgm:prSet>
      <dgm:spPr/>
    </dgm:pt>
    <dgm:pt modelId="{C0CE32F0-CA95-4FC5-BD97-D31BBBFE7D3D}" type="pres">
      <dgm:prSet presAssocID="{ACEAA1A2-D9E0-427D-ACEE-A95CC5032671}" presName="compNode" presStyleCnt="0"/>
      <dgm:spPr/>
    </dgm:pt>
    <dgm:pt modelId="{4E054D03-16A4-46F2-BBC7-0D615FC6574F}" type="pres">
      <dgm:prSet presAssocID="{ACEAA1A2-D9E0-427D-ACEE-A95CC5032671}" presName="iconBgRect" presStyleLbl="bgShp" presStyleIdx="0" presStyleCnt="3"/>
      <dgm:spPr/>
    </dgm:pt>
    <dgm:pt modelId="{E8D9C6A8-B0FF-4DCA-89BF-811256534A1C}" type="pres">
      <dgm:prSet presAssocID="{ACEAA1A2-D9E0-427D-ACEE-A95CC50326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uro"/>
        </a:ext>
      </dgm:extLst>
    </dgm:pt>
    <dgm:pt modelId="{8F8B6597-63D3-4B4E-9436-32CBE696B046}" type="pres">
      <dgm:prSet presAssocID="{ACEAA1A2-D9E0-427D-ACEE-A95CC5032671}" presName="spaceRect" presStyleCnt="0"/>
      <dgm:spPr/>
    </dgm:pt>
    <dgm:pt modelId="{42530166-D112-4323-9660-5E2791B0E96C}" type="pres">
      <dgm:prSet presAssocID="{ACEAA1A2-D9E0-427D-ACEE-A95CC5032671}" presName="textRect" presStyleLbl="revTx" presStyleIdx="0" presStyleCnt="3">
        <dgm:presLayoutVars>
          <dgm:chMax val="1"/>
          <dgm:chPref val="1"/>
        </dgm:presLayoutVars>
      </dgm:prSet>
      <dgm:spPr/>
    </dgm:pt>
    <dgm:pt modelId="{6779CE85-AB52-411D-AD2E-0B524B24B48E}" type="pres">
      <dgm:prSet presAssocID="{B9EA55FA-450F-4F7A-A4F9-0A63466733FB}" presName="sibTrans" presStyleCnt="0"/>
      <dgm:spPr/>
    </dgm:pt>
    <dgm:pt modelId="{E91B2451-6A54-4F97-8B83-0E83F3F68452}" type="pres">
      <dgm:prSet presAssocID="{FA29158A-1904-4D24-87DE-FE28EDD79EC1}" presName="compNode" presStyleCnt="0"/>
      <dgm:spPr/>
    </dgm:pt>
    <dgm:pt modelId="{EE5962C6-E41B-4765-8217-178635EEE994}" type="pres">
      <dgm:prSet presAssocID="{FA29158A-1904-4D24-87DE-FE28EDD79EC1}" presName="iconBgRect" presStyleLbl="bgShp" presStyleIdx="1" presStyleCnt="3"/>
      <dgm:spPr/>
    </dgm:pt>
    <dgm:pt modelId="{A5F24470-B8A0-41BB-9EBE-2E02EF30EA01}" type="pres">
      <dgm:prSet presAssocID="{FA29158A-1904-4D24-87DE-FE28EDD79E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5822F1CB-B27E-4C85-A376-3D26C5D2996F}" type="pres">
      <dgm:prSet presAssocID="{FA29158A-1904-4D24-87DE-FE28EDD79EC1}" presName="spaceRect" presStyleCnt="0"/>
      <dgm:spPr/>
    </dgm:pt>
    <dgm:pt modelId="{4C6033D6-CF7E-4EC1-A2DE-4185A2E2E50E}" type="pres">
      <dgm:prSet presAssocID="{FA29158A-1904-4D24-87DE-FE28EDD79EC1}" presName="textRect" presStyleLbl="revTx" presStyleIdx="1" presStyleCnt="3">
        <dgm:presLayoutVars>
          <dgm:chMax val="1"/>
          <dgm:chPref val="1"/>
        </dgm:presLayoutVars>
      </dgm:prSet>
      <dgm:spPr/>
    </dgm:pt>
    <dgm:pt modelId="{6AED92AA-0FE1-4A2F-B45A-D9D171E250DB}" type="pres">
      <dgm:prSet presAssocID="{E85FE055-C6A6-40C5-99C4-DA789D40B87C}" presName="sibTrans" presStyleCnt="0"/>
      <dgm:spPr/>
    </dgm:pt>
    <dgm:pt modelId="{86F125CA-96B1-437E-A759-447DFFA23073}" type="pres">
      <dgm:prSet presAssocID="{28D97D06-111C-4C7A-9E62-150066EF3A62}" presName="compNode" presStyleCnt="0"/>
      <dgm:spPr/>
    </dgm:pt>
    <dgm:pt modelId="{99FE27D0-8164-471C-96E1-361CA43E7E79}" type="pres">
      <dgm:prSet presAssocID="{28D97D06-111C-4C7A-9E62-150066EF3A62}" presName="iconBgRect" presStyleLbl="bgShp" presStyleIdx="2" presStyleCnt="3"/>
      <dgm:spPr/>
    </dgm:pt>
    <dgm:pt modelId="{47D4F22F-2BF9-4805-8CE3-9CBC32D57004}" type="pres">
      <dgm:prSet presAssocID="{28D97D06-111C-4C7A-9E62-150066EF3A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egno di spunta"/>
        </a:ext>
      </dgm:extLst>
    </dgm:pt>
    <dgm:pt modelId="{35C5CCAF-E424-4737-AC52-C3A08BB0F288}" type="pres">
      <dgm:prSet presAssocID="{28D97D06-111C-4C7A-9E62-150066EF3A62}" presName="spaceRect" presStyleCnt="0"/>
      <dgm:spPr/>
    </dgm:pt>
    <dgm:pt modelId="{0BB8BE79-11C3-4DA3-A7F5-193A5C42D332}" type="pres">
      <dgm:prSet presAssocID="{28D97D06-111C-4C7A-9E62-150066EF3A62}" presName="textRect" presStyleLbl="revTx" presStyleIdx="2" presStyleCnt="3">
        <dgm:presLayoutVars>
          <dgm:chMax val="1"/>
          <dgm:chPref val="1"/>
        </dgm:presLayoutVars>
      </dgm:prSet>
      <dgm:spPr/>
    </dgm:pt>
  </dgm:ptLst>
  <dgm:cxnLst>
    <dgm:cxn modelId="{7FE02C2A-D272-466C-B200-34D55BB54187}" type="presOf" srcId="{FA29158A-1904-4D24-87DE-FE28EDD79EC1}" destId="{4C6033D6-CF7E-4EC1-A2DE-4185A2E2E50E}" srcOrd="0" destOrd="0" presId="urn:microsoft.com/office/officeart/2018/5/layout/IconCircleLabelList"/>
    <dgm:cxn modelId="{86180171-9274-4B04-BDD1-1D75DC2FA3B0}" srcId="{8D936634-DB20-4A7B-A263-75FA763054CD}" destId="{ACEAA1A2-D9E0-427D-ACEE-A95CC5032671}" srcOrd="0" destOrd="0" parTransId="{FFB80815-49A0-4F3D-91B6-11AF7EBF795D}" sibTransId="{B9EA55FA-450F-4F7A-A4F9-0A63466733FB}"/>
    <dgm:cxn modelId="{14514D73-C315-4765-9E74-5721E98FF7A0}" srcId="{8D936634-DB20-4A7B-A263-75FA763054CD}" destId="{28D97D06-111C-4C7A-9E62-150066EF3A62}" srcOrd="2" destOrd="0" parTransId="{16A14DF0-1698-4909-A2C6-2C7F8CF82FCC}" sibTransId="{01960397-6F61-4A70-88DA-2618B5C2DB0D}"/>
    <dgm:cxn modelId="{4891FA87-C29B-470D-9D10-C500A53F47AD}" srcId="{8D936634-DB20-4A7B-A263-75FA763054CD}" destId="{FA29158A-1904-4D24-87DE-FE28EDD79EC1}" srcOrd="1" destOrd="0" parTransId="{E5A1BC2A-51F8-497E-B69D-8108B4A33FFA}" sibTransId="{E85FE055-C6A6-40C5-99C4-DA789D40B87C}"/>
    <dgm:cxn modelId="{75B65790-F692-4C5A-9E78-1457AF19FD54}" type="presOf" srcId="{28D97D06-111C-4C7A-9E62-150066EF3A62}" destId="{0BB8BE79-11C3-4DA3-A7F5-193A5C42D332}" srcOrd="0" destOrd="0" presId="urn:microsoft.com/office/officeart/2018/5/layout/IconCircleLabelList"/>
    <dgm:cxn modelId="{E03F6CBB-4471-46B5-809E-B52646397995}" type="presOf" srcId="{ACEAA1A2-D9E0-427D-ACEE-A95CC5032671}" destId="{42530166-D112-4323-9660-5E2791B0E96C}" srcOrd="0" destOrd="0" presId="urn:microsoft.com/office/officeart/2018/5/layout/IconCircleLabelList"/>
    <dgm:cxn modelId="{1026EFCC-B054-420A-AF01-051A7CCA78C3}" type="presOf" srcId="{8D936634-DB20-4A7B-A263-75FA763054CD}" destId="{F8B86A14-9ED7-4799-A279-679F8510C7F5}" srcOrd="0" destOrd="0" presId="urn:microsoft.com/office/officeart/2018/5/layout/IconCircleLabelList"/>
    <dgm:cxn modelId="{0B4780D5-7314-48ED-8FBD-84397DE94594}" type="presParOf" srcId="{F8B86A14-9ED7-4799-A279-679F8510C7F5}" destId="{C0CE32F0-CA95-4FC5-BD97-D31BBBFE7D3D}" srcOrd="0" destOrd="0" presId="urn:microsoft.com/office/officeart/2018/5/layout/IconCircleLabelList"/>
    <dgm:cxn modelId="{516BA9F6-8DFE-4015-B660-62A67B08C165}" type="presParOf" srcId="{C0CE32F0-CA95-4FC5-BD97-D31BBBFE7D3D}" destId="{4E054D03-16A4-46F2-BBC7-0D615FC6574F}" srcOrd="0" destOrd="0" presId="urn:microsoft.com/office/officeart/2018/5/layout/IconCircleLabelList"/>
    <dgm:cxn modelId="{E2868229-20F2-4436-AE0D-4D57640D98BC}" type="presParOf" srcId="{C0CE32F0-CA95-4FC5-BD97-D31BBBFE7D3D}" destId="{E8D9C6A8-B0FF-4DCA-89BF-811256534A1C}" srcOrd="1" destOrd="0" presId="urn:microsoft.com/office/officeart/2018/5/layout/IconCircleLabelList"/>
    <dgm:cxn modelId="{59BFB9A9-CAAE-4823-BE6D-EA9B1ECF0D9D}" type="presParOf" srcId="{C0CE32F0-CA95-4FC5-BD97-D31BBBFE7D3D}" destId="{8F8B6597-63D3-4B4E-9436-32CBE696B046}" srcOrd="2" destOrd="0" presId="urn:microsoft.com/office/officeart/2018/5/layout/IconCircleLabelList"/>
    <dgm:cxn modelId="{28B2DD85-5796-4B40-8866-D9BF9ACA93DE}" type="presParOf" srcId="{C0CE32F0-CA95-4FC5-BD97-D31BBBFE7D3D}" destId="{42530166-D112-4323-9660-5E2791B0E96C}" srcOrd="3" destOrd="0" presId="urn:microsoft.com/office/officeart/2018/5/layout/IconCircleLabelList"/>
    <dgm:cxn modelId="{3DA0367C-1082-47CD-A1EE-EA14D82B20E0}" type="presParOf" srcId="{F8B86A14-9ED7-4799-A279-679F8510C7F5}" destId="{6779CE85-AB52-411D-AD2E-0B524B24B48E}" srcOrd="1" destOrd="0" presId="urn:microsoft.com/office/officeart/2018/5/layout/IconCircleLabelList"/>
    <dgm:cxn modelId="{EBAFB8D0-2631-47B3-9F9E-B3EAB92F34BF}" type="presParOf" srcId="{F8B86A14-9ED7-4799-A279-679F8510C7F5}" destId="{E91B2451-6A54-4F97-8B83-0E83F3F68452}" srcOrd="2" destOrd="0" presId="urn:microsoft.com/office/officeart/2018/5/layout/IconCircleLabelList"/>
    <dgm:cxn modelId="{36255719-DE88-4426-941B-7F1FE65996F5}" type="presParOf" srcId="{E91B2451-6A54-4F97-8B83-0E83F3F68452}" destId="{EE5962C6-E41B-4765-8217-178635EEE994}" srcOrd="0" destOrd="0" presId="urn:microsoft.com/office/officeart/2018/5/layout/IconCircleLabelList"/>
    <dgm:cxn modelId="{F30B3807-3A0F-4B4D-9F64-46A225A7C491}" type="presParOf" srcId="{E91B2451-6A54-4F97-8B83-0E83F3F68452}" destId="{A5F24470-B8A0-41BB-9EBE-2E02EF30EA01}" srcOrd="1" destOrd="0" presId="urn:microsoft.com/office/officeart/2018/5/layout/IconCircleLabelList"/>
    <dgm:cxn modelId="{52FF9846-10A4-4841-901E-348E1828A850}" type="presParOf" srcId="{E91B2451-6A54-4F97-8B83-0E83F3F68452}" destId="{5822F1CB-B27E-4C85-A376-3D26C5D2996F}" srcOrd="2" destOrd="0" presId="urn:microsoft.com/office/officeart/2018/5/layout/IconCircleLabelList"/>
    <dgm:cxn modelId="{8D5CBF63-9ED5-423B-8D88-C5EBF2EE1607}" type="presParOf" srcId="{E91B2451-6A54-4F97-8B83-0E83F3F68452}" destId="{4C6033D6-CF7E-4EC1-A2DE-4185A2E2E50E}" srcOrd="3" destOrd="0" presId="urn:microsoft.com/office/officeart/2018/5/layout/IconCircleLabelList"/>
    <dgm:cxn modelId="{C37C59C1-C170-410D-A6EB-EF1F6BECCD3F}" type="presParOf" srcId="{F8B86A14-9ED7-4799-A279-679F8510C7F5}" destId="{6AED92AA-0FE1-4A2F-B45A-D9D171E250DB}" srcOrd="3" destOrd="0" presId="urn:microsoft.com/office/officeart/2018/5/layout/IconCircleLabelList"/>
    <dgm:cxn modelId="{EF4B0DF5-5C5A-494C-874A-CFF1581A9741}" type="presParOf" srcId="{F8B86A14-9ED7-4799-A279-679F8510C7F5}" destId="{86F125CA-96B1-437E-A759-447DFFA23073}" srcOrd="4" destOrd="0" presId="urn:microsoft.com/office/officeart/2018/5/layout/IconCircleLabelList"/>
    <dgm:cxn modelId="{BE08D3BE-9012-4D03-B821-360E4BD467B0}" type="presParOf" srcId="{86F125CA-96B1-437E-A759-447DFFA23073}" destId="{99FE27D0-8164-471C-96E1-361CA43E7E79}" srcOrd="0" destOrd="0" presId="urn:microsoft.com/office/officeart/2018/5/layout/IconCircleLabelList"/>
    <dgm:cxn modelId="{7F67ABEC-0ED1-4589-88AC-03903F4D31A8}" type="presParOf" srcId="{86F125CA-96B1-437E-A759-447DFFA23073}" destId="{47D4F22F-2BF9-4805-8CE3-9CBC32D57004}" srcOrd="1" destOrd="0" presId="urn:microsoft.com/office/officeart/2018/5/layout/IconCircleLabelList"/>
    <dgm:cxn modelId="{5E51433E-E483-49EB-BBDA-AB5B687C0E53}" type="presParOf" srcId="{86F125CA-96B1-437E-A759-447DFFA23073}" destId="{35C5CCAF-E424-4737-AC52-C3A08BB0F288}" srcOrd="2" destOrd="0" presId="urn:microsoft.com/office/officeart/2018/5/layout/IconCircleLabelList"/>
    <dgm:cxn modelId="{CBB47F9C-143F-4C19-978E-E04DFD5627B6}" type="presParOf" srcId="{86F125CA-96B1-437E-A759-447DFFA23073}" destId="{0BB8BE79-11C3-4DA3-A7F5-193A5C42D33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9D7AE1-913A-4239-81F7-BE85EE85646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8B7B9264-E736-4A3B-A974-41273DE049B4}">
      <dgm:prSet/>
      <dgm:spPr/>
      <dgm:t>
        <a:bodyPr/>
        <a:lstStyle/>
        <a:p>
          <a:r>
            <a:rPr lang="it-IT" dirty="0"/>
            <a:t>Caratteristiche meccaniche di interesse per elettronica flessibile;</a:t>
          </a:r>
          <a:endParaRPr lang="en-US" dirty="0"/>
        </a:p>
      </dgm:t>
    </dgm:pt>
    <dgm:pt modelId="{0F28F26F-4AD6-4D4A-8C01-7948BA37BA1A}" type="parTrans" cxnId="{45107FBF-0C18-4770-B679-21F9A722C7BC}">
      <dgm:prSet/>
      <dgm:spPr/>
      <dgm:t>
        <a:bodyPr/>
        <a:lstStyle/>
        <a:p>
          <a:endParaRPr lang="en-US"/>
        </a:p>
      </dgm:t>
    </dgm:pt>
    <dgm:pt modelId="{379631AB-751D-4CB4-A258-020C8F3EEEF6}" type="sibTrans" cxnId="{45107FBF-0C18-4770-B679-21F9A722C7BC}">
      <dgm:prSet/>
      <dgm:spPr/>
      <dgm:t>
        <a:bodyPr/>
        <a:lstStyle/>
        <a:p>
          <a:endParaRPr lang="en-US"/>
        </a:p>
      </dgm:t>
    </dgm:pt>
    <dgm:pt modelId="{7083253B-1067-4BE1-9426-157284ED1B80}">
      <dgm:prSet/>
      <dgm:spPr/>
      <dgm:t>
        <a:bodyPr/>
        <a:lstStyle/>
        <a:p>
          <a:r>
            <a:rPr lang="it-IT" dirty="0"/>
            <a:t>I diversi processi tecnologici inferiscono sulla qualità del cristallo;</a:t>
          </a:r>
          <a:endParaRPr lang="en-US" dirty="0"/>
        </a:p>
      </dgm:t>
    </dgm:pt>
    <dgm:pt modelId="{7C72AB61-4A09-4CC1-A333-B530B485FE57}" type="parTrans" cxnId="{D0DD80DF-709E-46A4-8CD8-2046966ED6CD}">
      <dgm:prSet/>
      <dgm:spPr/>
      <dgm:t>
        <a:bodyPr/>
        <a:lstStyle/>
        <a:p>
          <a:endParaRPr lang="en-US"/>
        </a:p>
      </dgm:t>
    </dgm:pt>
    <dgm:pt modelId="{2548AF67-973E-47F5-A3E1-2A598C9E1F14}" type="sibTrans" cxnId="{D0DD80DF-709E-46A4-8CD8-2046966ED6CD}">
      <dgm:prSet/>
      <dgm:spPr/>
      <dgm:t>
        <a:bodyPr/>
        <a:lstStyle/>
        <a:p>
          <a:endParaRPr lang="en-US"/>
        </a:p>
      </dgm:t>
    </dgm:pt>
    <dgm:pt modelId="{FECB19E2-B619-47B5-B091-B75B6DA9C5B4}">
      <dgm:prSet/>
      <dgm:spPr/>
      <dgm:t>
        <a:bodyPr/>
        <a:lstStyle/>
        <a:p>
          <a:r>
            <a:rPr lang="it-IT" dirty="0"/>
            <a:t>Dati sperimentali non seguono quelli teorici;</a:t>
          </a:r>
          <a:endParaRPr lang="en-US" dirty="0"/>
        </a:p>
      </dgm:t>
    </dgm:pt>
    <dgm:pt modelId="{4DE90090-B146-488C-B1B8-85E432785D7B}" type="parTrans" cxnId="{27061060-2F5E-4D4E-9EFA-447006A5181D}">
      <dgm:prSet/>
      <dgm:spPr/>
      <dgm:t>
        <a:bodyPr/>
        <a:lstStyle/>
        <a:p>
          <a:endParaRPr lang="en-US"/>
        </a:p>
      </dgm:t>
    </dgm:pt>
    <dgm:pt modelId="{59D4503E-8148-4135-93F0-322B33FC84C7}" type="sibTrans" cxnId="{27061060-2F5E-4D4E-9EFA-447006A5181D}">
      <dgm:prSet/>
      <dgm:spPr/>
      <dgm:t>
        <a:bodyPr/>
        <a:lstStyle/>
        <a:p>
          <a:endParaRPr lang="en-US"/>
        </a:p>
      </dgm:t>
    </dgm:pt>
    <dgm:pt modelId="{45283CEA-1C95-4F69-B677-45EC8383C191}">
      <dgm:prSet/>
      <dgm:spPr/>
      <dgm:t>
        <a:bodyPr/>
        <a:lstStyle/>
        <a:p>
          <a:r>
            <a:rPr lang="it-IT" dirty="0"/>
            <a:t>Tecnologia poco matura per mercato ma alto interesse di ricerca;</a:t>
          </a:r>
          <a:endParaRPr lang="en-US" dirty="0"/>
        </a:p>
      </dgm:t>
    </dgm:pt>
    <dgm:pt modelId="{9CDB66F7-7FCC-4924-A0E3-6B1010A26B5A}" type="parTrans" cxnId="{DB2BD53F-0435-4DA0-AF88-8B29BD3BEC55}">
      <dgm:prSet/>
      <dgm:spPr/>
      <dgm:t>
        <a:bodyPr/>
        <a:lstStyle/>
        <a:p>
          <a:endParaRPr lang="en-US"/>
        </a:p>
      </dgm:t>
    </dgm:pt>
    <dgm:pt modelId="{D2387677-D968-4B82-AC81-8298A7A772A2}" type="sibTrans" cxnId="{DB2BD53F-0435-4DA0-AF88-8B29BD3BEC55}">
      <dgm:prSet/>
      <dgm:spPr/>
      <dgm:t>
        <a:bodyPr/>
        <a:lstStyle/>
        <a:p>
          <a:endParaRPr lang="en-US"/>
        </a:p>
      </dgm:t>
    </dgm:pt>
    <dgm:pt modelId="{1CEA8FD2-B1E7-41F4-8929-6155DE9D3CAC}">
      <dgm:prSet/>
      <dgm:spPr/>
      <dgm:t>
        <a:bodyPr/>
        <a:lstStyle/>
        <a:p>
          <a:r>
            <a:rPr lang="it-IT"/>
            <a:t>Problemi variabilità, foundry e resistenze di contatto, qualità layer;</a:t>
          </a:r>
          <a:endParaRPr lang="en-US"/>
        </a:p>
      </dgm:t>
    </dgm:pt>
    <dgm:pt modelId="{AAC41A24-C802-4385-8FFA-5736EE5396E6}" type="parTrans" cxnId="{49F41CB9-0D2E-4F40-A3A5-B3DEBDBBB5B1}">
      <dgm:prSet/>
      <dgm:spPr/>
      <dgm:t>
        <a:bodyPr/>
        <a:lstStyle/>
        <a:p>
          <a:endParaRPr lang="en-US"/>
        </a:p>
      </dgm:t>
    </dgm:pt>
    <dgm:pt modelId="{A3D6A449-AA48-498D-84DE-59BCAE0AEF5C}" type="sibTrans" cxnId="{49F41CB9-0D2E-4F40-A3A5-B3DEBDBBB5B1}">
      <dgm:prSet/>
      <dgm:spPr/>
      <dgm:t>
        <a:bodyPr/>
        <a:lstStyle/>
        <a:p>
          <a:endParaRPr lang="en-US"/>
        </a:p>
      </dgm:t>
    </dgm:pt>
    <dgm:pt modelId="{BFAD977D-1959-4E49-8514-23D1E97B9642}">
      <dgm:prSet/>
      <dgm:spPr/>
      <dgm:t>
        <a:bodyPr/>
        <a:lstStyle/>
        <a:p>
          <a:r>
            <a:rPr lang="it-IT" dirty="0"/>
            <a:t>Dispositivi con spessore monoatomico –scalabilità più efficace del silicio;</a:t>
          </a:r>
          <a:endParaRPr lang="en-US" dirty="0"/>
        </a:p>
      </dgm:t>
    </dgm:pt>
    <dgm:pt modelId="{7E379C11-B6B2-4AE9-984F-3FCFA19561BB}" type="sibTrans" cxnId="{85FB2677-5B8F-4B0D-AAB5-C7C6EFBD5490}">
      <dgm:prSet/>
      <dgm:spPr/>
      <dgm:t>
        <a:bodyPr/>
        <a:lstStyle/>
        <a:p>
          <a:endParaRPr lang="en-US"/>
        </a:p>
      </dgm:t>
    </dgm:pt>
    <dgm:pt modelId="{AE99CF4E-1E2B-4D83-A3FA-46C4111AB054}" type="parTrans" cxnId="{85FB2677-5B8F-4B0D-AAB5-C7C6EFBD5490}">
      <dgm:prSet/>
      <dgm:spPr/>
      <dgm:t>
        <a:bodyPr/>
        <a:lstStyle/>
        <a:p>
          <a:endParaRPr lang="en-US"/>
        </a:p>
      </dgm:t>
    </dgm:pt>
    <dgm:pt modelId="{332C0524-A677-4300-B458-C725331A90DE}" type="pres">
      <dgm:prSet presAssocID="{CD9D7AE1-913A-4239-81F7-BE85EE856460}" presName="linear" presStyleCnt="0">
        <dgm:presLayoutVars>
          <dgm:animLvl val="lvl"/>
          <dgm:resizeHandles val="exact"/>
        </dgm:presLayoutVars>
      </dgm:prSet>
      <dgm:spPr/>
    </dgm:pt>
    <dgm:pt modelId="{BAD179D5-360D-4326-A2A1-428A825EA8F0}" type="pres">
      <dgm:prSet presAssocID="{BFAD977D-1959-4E49-8514-23D1E97B9642}" presName="parentText" presStyleLbl="node1" presStyleIdx="0" presStyleCnt="6">
        <dgm:presLayoutVars>
          <dgm:chMax val="0"/>
          <dgm:bulletEnabled val="1"/>
        </dgm:presLayoutVars>
      </dgm:prSet>
      <dgm:spPr/>
    </dgm:pt>
    <dgm:pt modelId="{8A9CC56F-1BA9-480C-B1D9-1719E6DE618C}" type="pres">
      <dgm:prSet presAssocID="{7E379C11-B6B2-4AE9-984F-3FCFA19561BB}" presName="spacer" presStyleCnt="0"/>
      <dgm:spPr/>
    </dgm:pt>
    <dgm:pt modelId="{252EFB78-1E0E-4845-9397-3D205A5C9A40}" type="pres">
      <dgm:prSet presAssocID="{7083253B-1067-4BE1-9426-157284ED1B80}" presName="parentText" presStyleLbl="node1" presStyleIdx="1" presStyleCnt="6">
        <dgm:presLayoutVars>
          <dgm:chMax val="0"/>
          <dgm:bulletEnabled val="1"/>
        </dgm:presLayoutVars>
      </dgm:prSet>
      <dgm:spPr/>
    </dgm:pt>
    <dgm:pt modelId="{80B5596A-DAB9-430A-AF53-1EB92BB068DA}" type="pres">
      <dgm:prSet presAssocID="{2548AF67-973E-47F5-A3E1-2A598C9E1F14}" presName="spacer" presStyleCnt="0"/>
      <dgm:spPr/>
    </dgm:pt>
    <dgm:pt modelId="{8640EC71-51C3-423A-BE93-B2C597965BAC}" type="pres">
      <dgm:prSet presAssocID="{8B7B9264-E736-4A3B-A974-41273DE049B4}" presName="parentText" presStyleLbl="node1" presStyleIdx="2" presStyleCnt="6">
        <dgm:presLayoutVars>
          <dgm:chMax val="0"/>
          <dgm:bulletEnabled val="1"/>
        </dgm:presLayoutVars>
      </dgm:prSet>
      <dgm:spPr/>
    </dgm:pt>
    <dgm:pt modelId="{549372BE-50FC-4496-B78E-EB3E939C7793}" type="pres">
      <dgm:prSet presAssocID="{379631AB-751D-4CB4-A258-020C8F3EEEF6}" presName="spacer" presStyleCnt="0"/>
      <dgm:spPr/>
    </dgm:pt>
    <dgm:pt modelId="{AD575915-4581-4BFA-9204-1853450A9CB9}" type="pres">
      <dgm:prSet presAssocID="{FECB19E2-B619-47B5-B091-B75B6DA9C5B4}" presName="parentText" presStyleLbl="node1" presStyleIdx="3" presStyleCnt="6">
        <dgm:presLayoutVars>
          <dgm:chMax val="0"/>
          <dgm:bulletEnabled val="1"/>
        </dgm:presLayoutVars>
      </dgm:prSet>
      <dgm:spPr/>
    </dgm:pt>
    <dgm:pt modelId="{BF2A9419-71C4-4A33-B650-8C4DB10ADFAB}" type="pres">
      <dgm:prSet presAssocID="{59D4503E-8148-4135-93F0-322B33FC84C7}" presName="spacer" presStyleCnt="0"/>
      <dgm:spPr/>
    </dgm:pt>
    <dgm:pt modelId="{B8140EC7-431E-4DF2-A516-32BC0A9C53DB}" type="pres">
      <dgm:prSet presAssocID="{1CEA8FD2-B1E7-41F4-8929-6155DE9D3CAC}" presName="parentText" presStyleLbl="node1" presStyleIdx="4" presStyleCnt="6">
        <dgm:presLayoutVars>
          <dgm:chMax val="0"/>
          <dgm:bulletEnabled val="1"/>
        </dgm:presLayoutVars>
      </dgm:prSet>
      <dgm:spPr/>
    </dgm:pt>
    <dgm:pt modelId="{4325BE90-3B0D-44E8-8466-C3A03D87D607}" type="pres">
      <dgm:prSet presAssocID="{A3D6A449-AA48-498D-84DE-59BCAE0AEF5C}" presName="spacer" presStyleCnt="0"/>
      <dgm:spPr/>
    </dgm:pt>
    <dgm:pt modelId="{754EB269-245B-44A5-BF8A-CDBDF340642B}" type="pres">
      <dgm:prSet presAssocID="{45283CEA-1C95-4F69-B677-45EC8383C191}" presName="parentText" presStyleLbl="node1" presStyleIdx="5" presStyleCnt="6">
        <dgm:presLayoutVars>
          <dgm:chMax val="0"/>
          <dgm:bulletEnabled val="1"/>
        </dgm:presLayoutVars>
      </dgm:prSet>
      <dgm:spPr/>
    </dgm:pt>
  </dgm:ptLst>
  <dgm:cxnLst>
    <dgm:cxn modelId="{7B89C518-8098-45AC-847D-BF427251771C}" type="presOf" srcId="{FECB19E2-B619-47B5-B091-B75B6DA9C5B4}" destId="{AD575915-4581-4BFA-9204-1853450A9CB9}" srcOrd="0" destOrd="0" presId="urn:microsoft.com/office/officeart/2005/8/layout/vList2"/>
    <dgm:cxn modelId="{92F77C33-46C6-44AF-92E4-3E59AA7DA456}" type="presOf" srcId="{BFAD977D-1959-4E49-8514-23D1E97B9642}" destId="{BAD179D5-360D-4326-A2A1-428A825EA8F0}" srcOrd="0" destOrd="0" presId="urn:microsoft.com/office/officeart/2005/8/layout/vList2"/>
    <dgm:cxn modelId="{59EB633F-430E-4F17-9DBC-1205E21E8123}" type="presOf" srcId="{7083253B-1067-4BE1-9426-157284ED1B80}" destId="{252EFB78-1E0E-4845-9397-3D205A5C9A40}" srcOrd="0" destOrd="0" presId="urn:microsoft.com/office/officeart/2005/8/layout/vList2"/>
    <dgm:cxn modelId="{DB2BD53F-0435-4DA0-AF88-8B29BD3BEC55}" srcId="{CD9D7AE1-913A-4239-81F7-BE85EE856460}" destId="{45283CEA-1C95-4F69-B677-45EC8383C191}" srcOrd="5" destOrd="0" parTransId="{9CDB66F7-7FCC-4924-A0E3-6B1010A26B5A}" sibTransId="{D2387677-D968-4B82-AC81-8298A7A772A2}"/>
    <dgm:cxn modelId="{27061060-2F5E-4D4E-9EFA-447006A5181D}" srcId="{CD9D7AE1-913A-4239-81F7-BE85EE856460}" destId="{FECB19E2-B619-47B5-B091-B75B6DA9C5B4}" srcOrd="3" destOrd="0" parTransId="{4DE90090-B146-488C-B1B8-85E432785D7B}" sibTransId="{59D4503E-8148-4135-93F0-322B33FC84C7}"/>
    <dgm:cxn modelId="{85FB2677-5B8F-4B0D-AAB5-C7C6EFBD5490}" srcId="{CD9D7AE1-913A-4239-81F7-BE85EE856460}" destId="{BFAD977D-1959-4E49-8514-23D1E97B9642}" srcOrd="0" destOrd="0" parTransId="{AE99CF4E-1E2B-4D83-A3FA-46C4111AB054}" sibTransId="{7E379C11-B6B2-4AE9-984F-3FCFA19561BB}"/>
    <dgm:cxn modelId="{3074F5B5-6957-44B2-B411-1203573C5C6F}" type="presOf" srcId="{CD9D7AE1-913A-4239-81F7-BE85EE856460}" destId="{332C0524-A677-4300-B458-C725331A90DE}" srcOrd="0" destOrd="0" presId="urn:microsoft.com/office/officeart/2005/8/layout/vList2"/>
    <dgm:cxn modelId="{49F41CB9-0D2E-4F40-A3A5-B3DEBDBBB5B1}" srcId="{CD9D7AE1-913A-4239-81F7-BE85EE856460}" destId="{1CEA8FD2-B1E7-41F4-8929-6155DE9D3CAC}" srcOrd="4" destOrd="0" parTransId="{AAC41A24-C802-4385-8FFA-5736EE5396E6}" sibTransId="{A3D6A449-AA48-498D-84DE-59BCAE0AEF5C}"/>
    <dgm:cxn modelId="{45107FBF-0C18-4770-B679-21F9A722C7BC}" srcId="{CD9D7AE1-913A-4239-81F7-BE85EE856460}" destId="{8B7B9264-E736-4A3B-A974-41273DE049B4}" srcOrd="2" destOrd="0" parTransId="{0F28F26F-4AD6-4D4A-8C01-7948BA37BA1A}" sibTransId="{379631AB-751D-4CB4-A258-020C8F3EEEF6}"/>
    <dgm:cxn modelId="{B6534BC3-109C-4221-B514-19727451298C}" type="presOf" srcId="{8B7B9264-E736-4A3B-A974-41273DE049B4}" destId="{8640EC71-51C3-423A-BE93-B2C597965BAC}" srcOrd="0" destOrd="0" presId="urn:microsoft.com/office/officeart/2005/8/layout/vList2"/>
    <dgm:cxn modelId="{D0DD80DF-709E-46A4-8CD8-2046966ED6CD}" srcId="{CD9D7AE1-913A-4239-81F7-BE85EE856460}" destId="{7083253B-1067-4BE1-9426-157284ED1B80}" srcOrd="1" destOrd="0" parTransId="{7C72AB61-4A09-4CC1-A333-B530B485FE57}" sibTransId="{2548AF67-973E-47F5-A3E1-2A598C9E1F14}"/>
    <dgm:cxn modelId="{FA1953E0-A79E-4D11-8EF8-4ABB26953EFE}" type="presOf" srcId="{1CEA8FD2-B1E7-41F4-8929-6155DE9D3CAC}" destId="{B8140EC7-431E-4DF2-A516-32BC0A9C53DB}" srcOrd="0" destOrd="0" presId="urn:microsoft.com/office/officeart/2005/8/layout/vList2"/>
    <dgm:cxn modelId="{4A502FE4-C542-4545-B52B-29BB68D8634C}" type="presOf" srcId="{45283CEA-1C95-4F69-B677-45EC8383C191}" destId="{754EB269-245B-44A5-BF8A-CDBDF340642B}" srcOrd="0" destOrd="0" presId="urn:microsoft.com/office/officeart/2005/8/layout/vList2"/>
    <dgm:cxn modelId="{9C3FA527-0A13-4B14-85B5-283DA2439E44}" type="presParOf" srcId="{332C0524-A677-4300-B458-C725331A90DE}" destId="{BAD179D5-360D-4326-A2A1-428A825EA8F0}" srcOrd="0" destOrd="0" presId="urn:microsoft.com/office/officeart/2005/8/layout/vList2"/>
    <dgm:cxn modelId="{C5E9089C-48CF-43BB-A38B-84162923410C}" type="presParOf" srcId="{332C0524-A677-4300-B458-C725331A90DE}" destId="{8A9CC56F-1BA9-480C-B1D9-1719E6DE618C}" srcOrd="1" destOrd="0" presId="urn:microsoft.com/office/officeart/2005/8/layout/vList2"/>
    <dgm:cxn modelId="{18FBEE9B-8012-4D09-81DB-2E809B03C6A8}" type="presParOf" srcId="{332C0524-A677-4300-B458-C725331A90DE}" destId="{252EFB78-1E0E-4845-9397-3D205A5C9A40}" srcOrd="2" destOrd="0" presId="urn:microsoft.com/office/officeart/2005/8/layout/vList2"/>
    <dgm:cxn modelId="{276159B3-2169-4A52-8DF9-8FB245E3FB4D}" type="presParOf" srcId="{332C0524-A677-4300-B458-C725331A90DE}" destId="{80B5596A-DAB9-430A-AF53-1EB92BB068DA}" srcOrd="3" destOrd="0" presId="urn:microsoft.com/office/officeart/2005/8/layout/vList2"/>
    <dgm:cxn modelId="{F9F1C4A6-633B-4572-8EA5-B1924DC99E03}" type="presParOf" srcId="{332C0524-A677-4300-B458-C725331A90DE}" destId="{8640EC71-51C3-423A-BE93-B2C597965BAC}" srcOrd="4" destOrd="0" presId="urn:microsoft.com/office/officeart/2005/8/layout/vList2"/>
    <dgm:cxn modelId="{5A1CA12F-5F3B-4563-A99D-A5677D0D7FC2}" type="presParOf" srcId="{332C0524-A677-4300-B458-C725331A90DE}" destId="{549372BE-50FC-4496-B78E-EB3E939C7793}" srcOrd="5" destOrd="0" presId="urn:microsoft.com/office/officeart/2005/8/layout/vList2"/>
    <dgm:cxn modelId="{8AEAA7C5-E5DB-442B-8A64-8C1110C1B30C}" type="presParOf" srcId="{332C0524-A677-4300-B458-C725331A90DE}" destId="{AD575915-4581-4BFA-9204-1853450A9CB9}" srcOrd="6" destOrd="0" presId="urn:microsoft.com/office/officeart/2005/8/layout/vList2"/>
    <dgm:cxn modelId="{2B8A1DD2-B704-4DE2-97E8-A22972D376DF}" type="presParOf" srcId="{332C0524-A677-4300-B458-C725331A90DE}" destId="{BF2A9419-71C4-4A33-B650-8C4DB10ADFAB}" srcOrd="7" destOrd="0" presId="urn:microsoft.com/office/officeart/2005/8/layout/vList2"/>
    <dgm:cxn modelId="{6DD3CA96-8A9C-475E-9168-D09A50FD78F5}" type="presParOf" srcId="{332C0524-A677-4300-B458-C725331A90DE}" destId="{B8140EC7-431E-4DF2-A516-32BC0A9C53DB}" srcOrd="8" destOrd="0" presId="urn:microsoft.com/office/officeart/2005/8/layout/vList2"/>
    <dgm:cxn modelId="{0E5CCD71-1C05-482B-90E6-A6E98CC1EB54}" type="presParOf" srcId="{332C0524-A677-4300-B458-C725331A90DE}" destId="{4325BE90-3B0D-44E8-8466-C3A03D87D607}" srcOrd="9" destOrd="0" presId="urn:microsoft.com/office/officeart/2005/8/layout/vList2"/>
    <dgm:cxn modelId="{610A15E6-C1C9-4577-B59F-C3BCEF6C7275}" type="presParOf" srcId="{332C0524-A677-4300-B458-C725331A90DE}" destId="{754EB269-245B-44A5-BF8A-CDBDF340642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016B2-97F9-47D9-9868-2196B708643A}">
      <dsp:nvSpPr>
        <dsp:cNvPr id="0" name=""/>
        <dsp:cNvSpPr/>
      </dsp:nvSpPr>
      <dsp:spPr>
        <a:xfrm>
          <a:off x="0" y="62349"/>
          <a:ext cx="6832212" cy="514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Perché</a:t>
          </a:r>
        </a:p>
      </dsp:txBody>
      <dsp:txXfrm>
        <a:off x="25130" y="87479"/>
        <a:ext cx="6781952" cy="464540"/>
      </dsp:txXfrm>
    </dsp:sp>
    <dsp:sp modelId="{89338FFB-37BB-440C-AADC-5C52FCEE968B}">
      <dsp:nvSpPr>
        <dsp:cNvPr id="0" name=""/>
        <dsp:cNvSpPr/>
      </dsp:nvSpPr>
      <dsp:spPr>
        <a:xfrm>
          <a:off x="0" y="640509"/>
          <a:ext cx="6832212" cy="514800"/>
        </a:xfrm>
        <a:prstGeom prst="roundRect">
          <a:avLst/>
        </a:prstGeom>
        <a:gradFill rotWithShape="0">
          <a:gsLst>
            <a:gs pos="0">
              <a:schemeClr val="accent2">
                <a:hueOff val="56646"/>
                <a:satOff val="-5999"/>
                <a:lumOff val="-147"/>
                <a:alphaOff val="0"/>
                <a:satMod val="103000"/>
                <a:lumMod val="102000"/>
                <a:tint val="94000"/>
              </a:schemeClr>
            </a:gs>
            <a:gs pos="50000">
              <a:schemeClr val="accent2">
                <a:hueOff val="56646"/>
                <a:satOff val="-5999"/>
                <a:lumOff val="-147"/>
                <a:alphaOff val="0"/>
                <a:satMod val="110000"/>
                <a:lumMod val="100000"/>
                <a:shade val="100000"/>
              </a:schemeClr>
            </a:gs>
            <a:gs pos="100000">
              <a:schemeClr val="accent2">
                <a:hueOff val="56646"/>
                <a:satOff val="-5999"/>
                <a:lumOff val="-1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Principio fisico</a:t>
          </a:r>
        </a:p>
      </dsp:txBody>
      <dsp:txXfrm>
        <a:off x="25130" y="665639"/>
        <a:ext cx="6781952" cy="464540"/>
      </dsp:txXfrm>
    </dsp:sp>
    <dsp:sp modelId="{F911E9BA-FBA4-4875-A57E-6E13E8089040}">
      <dsp:nvSpPr>
        <dsp:cNvPr id="0" name=""/>
        <dsp:cNvSpPr/>
      </dsp:nvSpPr>
      <dsp:spPr>
        <a:xfrm>
          <a:off x="0" y="1218669"/>
          <a:ext cx="6832212" cy="514800"/>
        </a:xfrm>
        <a:prstGeom prst="roundRect">
          <a:avLst/>
        </a:prstGeom>
        <a:gradFill rotWithShape="0">
          <a:gsLst>
            <a:gs pos="0">
              <a:schemeClr val="accent2">
                <a:hueOff val="113291"/>
                <a:satOff val="-11998"/>
                <a:lumOff val="-294"/>
                <a:alphaOff val="0"/>
                <a:satMod val="103000"/>
                <a:lumMod val="102000"/>
                <a:tint val="94000"/>
              </a:schemeClr>
            </a:gs>
            <a:gs pos="50000">
              <a:schemeClr val="accent2">
                <a:hueOff val="113291"/>
                <a:satOff val="-11998"/>
                <a:lumOff val="-294"/>
                <a:alphaOff val="0"/>
                <a:satMod val="110000"/>
                <a:lumMod val="100000"/>
                <a:shade val="100000"/>
              </a:schemeClr>
            </a:gs>
            <a:gs pos="100000">
              <a:schemeClr val="accent2">
                <a:hueOff val="113291"/>
                <a:satOff val="-11998"/>
                <a:lumOff val="-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Tecnologia</a:t>
          </a:r>
        </a:p>
      </dsp:txBody>
      <dsp:txXfrm>
        <a:off x="25130" y="1243799"/>
        <a:ext cx="6781952" cy="464540"/>
      </dsp:txXfrm>
    </dsp:sp>
    <dsp:sp modelId="{83AA300B-3650-4B52-B0A5-E6DB71DDC5CD}">
      <dsp:nvSpPr>
        <dsp:cNvPr id="0" name=""/>
        <dsp:cNvSpPr/>
      </dsp:nvSpPr>
      <dsp:spPr>
        <a:xfrm>
          <a:off x="0" y="1796829"/>
          <a:ext cx="6832212" cy="514800"/>
        </a:xfrm>
        <a:prstGeom prst="roundRect">
          <a:avLst/>
        </a:prstGeom>
        <a:gradFill rotWithShape="0">
          <a:gsLst>
            <a:gs pos="0">
              <a:schemeClr val="accent2">
                <a:hueOff val="169937"/>
                <a:satOff val="-17997"/>
                <a:lumOff val="-441"/>
                <a:alphaOff val="0"/>
                <a:satMod val="103000"/>
                <a:lumMod val="102000"/>
                <a:tint val="94000"/>
              </a:schemeClr>
            </a:gs>
            <a:gs pos="50000">
              <a:schemeClr val="accent2">
                <a:hueOff val="169937"/>
                <a:satOff val="-17997"/>
                <a:lumOff val="-441"/>
                <a:alphaOff val="0"/>
                <a:satMod val="110000"/>
                <a:lumMod val="100000"/>
                <a:shade val="100000"/>
              </a:schemeClr>
            </a:gs>
            <a:gs pos="100000">
              <a:schemeClr val="accent2">
                <a:hueOff val="169937"/>
                <a:satOff val="-17997"/>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Storia</a:t>
          </a:r>
        </a:p>
      </dsp:txBody>
      <dsp:txXfrm>
        <a:off x="25130" y="1821959"/>
        <a:ext cx="6781952" cy="464540"/>
      </dsp:txXfrm>
    </dsp:sp>
    <dsp:sp modelId="{20CFE197-7311-48DF-B0F7-FD259E6736E0}">
      <dsp:nvSpPr>
        <dsp:cNvPr id="0" name=""/>
        <dsp:cNvSpPr/>
      </dsp:nvSpPr>
      <dsp:spPr>
        <a:xfrm>
          <a:off x="0" y="2374989"/>
          <a:ext cx="6832212" cy="514800"/>
        </a:xfrm>
        <a:prstGeom prst="roundRect">
          <a:avLst/>
        </a:prstGeom>
        <a:gradFill rotWithShape="0">
          <a:gsLst>
            <a:gs pos="0">
              <a:schemeClr val="accent2">
                <a:hueOff val="226582"/>
                <a:satOff val="-23996"/>
                <a:lumOff val="-588"/>
                <a:alphaOff val="0"/>
                <a:satMod val="103000"/>
                <a:lumMod val="102000"/>
                <a:tint val="94000"/>
              </a:schemeClr>
            </a:gs>
            <a:gs pos="50000">
              <a:schemeClr val="accent2">
                <a:hueOff val="226582"/>
                <a:satOff val="-23996"/>
                <a:lumOff val="-588"/>
                <a:alphaOff val="0"/>
                <a:satMod val="110000"/>
                <a:lumMod val="100000"/>
                <a:shade val="100000"/>
              </a:schemeClr>
            </a:gs>
            <a:gs pos="100000">
              <a:schemeClr val="accent2">
                <a:hueOff val="226582"/>
                <a:satOff val="-23996"/>
                <a:lumOff val="-5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Materiali bidimensionali</a:t>
          </a:r>
        </a:p>
      </dsp:txBody>
      <dsp:txXfrm>
        <a:off x="25130" y="2400119"/>
        <a:ext cx="6781952" cy="464540"/>
      </dsp:txXfrm>
    </dsp:sp>
    <dsp:sp modelId="{03BBC387-A922-4134-9F43-1049E2859A6E}">
      <dsp:nvSpPr>
        <dsp:cNvPr id="0" name=""/>
        <dsp:cNvSpPr/>
      </dsp:nvSpPr>
      <dsp:spPr>
        <a:xfrm>
          <a:off x="0" y="2953149"/>
          <a:ext cx="6832212" cy="514800"/>
        </a:xfrm>
        <a:prstGeom prst="roundRect">
          <a:avLst/>
        </a:prstGeom>
        <a:gradFill rotWithShape="0">
          <a:gsLst>
            <a:gs pos="0">
              <a:schemeClr val="accent2">
                <a:hueOff val="283228"/>
                <a:satOff val="-29996"/>
                <a:lumOff val="-735"/>
                <a:alphaOff val="0"/>
                <a:satMod val="103000"/>
                <a:lumMod val="102000"/>
                <a:tint val="94000"/>
              </a:schemeClr>
            </a:gs>
            <a:gs pos="50000">
              <a:schemeClr val="accent2">
                <a:hueOff val="283228"/>
                <a:satOff val="-29996"/>
                <a:lumOff val="-735"/>
                <a:alphaOff val="0"/>
                <a:satMod val="110000"/>
                <a:lumMod val="100000"/>
                <a:shade val="100000"/>
              </a:schemeClr>
            </a:gs>
            <a:gs pos="100000">
              <a:schemeClr val="accent2">
                <a:hueOff val="283228"/>
                <a:satOff val="-29996"/>
                <a:lumOff val="-7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Applicazioni </a:t>
          </a:r>
        </a:p>
      </dsp:txBody>
      <dsp:txXfrm>
        <a:off x="25130" y="2978279"/>
        <a:ext cx="6781952" cy="464540"/>
      </dsp:txXfrm>
    </dsp:sp>
    <dsp:sp modelId="{92094A29-ED8C-4682-AD42-2CE99F5AC3A1}">
      <dsp:nvSpPr>
        <dsp:cNvPr id="0" name=""/>
        <dsp:cNvSpPr/>
      </dsp:nvSpPr>
      <dsp:spPr>
        <a:xfrm>
          <a:off x="0" y="3531309"/>
          <a:ext cx="6832212" cy="514800"/>
        </a:xfrm>
        <a:prstGeom prst="roundRect">
          <a:avLst/>
        </a:prstGeom>
        <a:gradFill rotWithShape="0">
          <a:gsLst>
            <a:gs pos="0">
              <a:schemeClr val="accent2">
                <a:hueOff val="339874"/>
                <a:satOff val="-35995"/>
                <a:lumOff val="-882"/>
                <a:alphaOff val="0"/>
                <a:satMod val="103000"/>
                <a:lumMod val="102000"/>
                <a:tint val="94000"/>
              </a:schemeClr>
            </a:gs>
            <a:gs pos="50000">
              <a:schemeClr val="accent2">
                <a:hueOff val="339874"/>
                <a:satOff val="-35995"/>
                <a:lumOff val="-882"/>
                <a:alphaOff val="0"/>
                <a:satMod val="110000"/>
                <a:lumMod val="100000"/>
                <a:shade val="100000"/>
              </a:schemeClr>
            </a:gs>
            <a:gs pos="100000">
              <a:schemeClr val="accent2">
                <a:hueOff val="339874"/>
                <a:satOff val="-35995"/>
                <a:lumOff val="-88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Problemi </a:t>
          </a:r>
        </a:p>
      </dsp:txBody>
      <dsp:txXfrm>
        <a:off x="25130" y="3556439"/>
        <a:ext cx="6781952" cy="464540"/>
      </dsp:txXfrm>
    </dsp:sp>
    <dsp:sp modelId="{618DC90F-E153-4B45-8457-E9B1FA9225DC}">
      <dsp:nvSpPr>
        <dsp:cNvPr id="0" name=""/>
        <dsp:cNvSpPr/>
      </dsp:nvSpPr>
      <dsp:spPr>
        <a:xfrm>
          <a:off x="0" y="4109469"/>
          <a:ext cx="6832212" cy="514800"/>
        </a:xfrm>
        <a:prstGeom prst="roundRect">
          <a:avLst/>
        </a:prstGeom>
        <a:gradFill rotWithShape="0">
          <a:gsLst>
            <a:gs pos="0">
              <a:schemeClr val="accent2">
                <a:hueOff val="396519"/>
                <a:satOff val="-41994"/>
                <a:lumOff val="-1029"/>
                <a:alphaOff val="0"/>
                <a:satMod val="103000"/>
                <a:lumMod val="102000"/>
                <a:tint val="94000"/>
              </a:schemeClr>
            </a:gs>
            <a:gs pos="50000">
              <a:schemeClr val="accent2">
                <a:hueOff val="396519"/>
                <a:satOff val="-41994"/>
                <a:lumOff val="-1029"/>
                <a:alphaOff val="0"/>
                <a:satMod val="110000"/>
                <a:lumMod val="100000"/>
                <a:shade val="100000"/>
              </a:schemeClr>
            </a:gs>
            <a:gs pos="100000">
              <a:schemeClr val="accent2">
                <a:hueOff val="396519"/>
                <a:satOff val="-41994"/>
                <a:lumOff val="-1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Mercato</a:t>
          </a:r>
        </a:p>
      </dsp:txBody>
      <dsp:txXfrm>
        <a:off x="25130" y="4134599"/>
        <a:ext cx="6781952" cy="464540"/>
      </dsp:txXfrm>
    </dsp:sp>
    <dsp:sp modelId="{DB27A077-ED9E-4A11-B5C4-74633697B57C}">
      <dsp:nvSpPr>
        <dsp:cNvPr id="0" name=""/>
        <dsp:cNvSpPr/>
      </dsp:nvSpPr>
      <dsp:spPr>
        <a:xfrm>
          <a:off x="0" y="4687629"/>
          <a:ext cx="6832212" cy="514800"/>
        </a:xfrm>
        <a:prstGeom prst="roundRect">
          <a:avLst/>
        </a:prstGeom>
        <a:gradFill rotWithShape="0">
          <a:gsLst>
            <a:gs pos="0">
              <a:schemeClr val="accent2">
                <a:hueOff val="453165"/>
                <a:satOff val="-47993"/>
                <a:lumOff val="-1176"/>
                <a:alphaOff val="0"/>
                <a:satMod val="103000"/>
                <a:lumMod val="102000"/>
                <a:tint val="94000"/>
              </a:schemeClr>
            </a:gs>
            <a:gs pos="50000">
              <a:schemeClr val="accent2">
                <a:hueOff val="453165"/>
                <a:satOff val="-47993"/>
                <a:lumOff val="-1176"/>
                <a:alphaOff val="0"/>
                <a:satMod val="110000"/>
                <a:lumMod val="100000"/>
                <a:shade val="100000"/>
              </a:schemeClr>
            </a:gs>
            <a:gs pos="100000">
              <a:schemeClr val="accent2">
                <a:hueOff val="453165"/>
                <a:satOff val="-47993"/>
                <a:lumOff val="-11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Sfide</a:t>
          </a:r>
          <a:endParaRPr lang="en-US" sz="2200" kern="1200" dirty="0"/>
        </a:p>
      </dsp:txBody>
      <dsp:txXfrm>
        <a:off x="25130" y="4712759"/>
        <a:ext cx="6781952" cy="464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B225C-DC6F-4D7F-8D77-59B58D9B391A}">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6204-B7C5-45A3-B2EE-9D6031F38DB9}">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21154-2924-4767-9670-B99F6A7FCA67}">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it-IT" sz="2200" i="1" kern="1200" dirty="0">
              <a:latin typeface="Arial" panose="020B0604020202020204" pitchFamily="34" charset="0"/>
              <a:cs typeface="Arial" panose="020B0604020202020204" pitchFamily="34" charset="0"/>
            </a:rPr>
            <a:t>Limiti Silicio</a:t>
          </a:r>
          <a:endParaRPr lang="en-US" sz="2200" kern="1200" dirty="0">
            <a:latin typeface="Arial" panose="020B0604020202020204" pitchFamily="34" charset="0"/>
            <a:cs typeface="Arial" panose="020B0604020202020204" pitchFamily="34" charset="0"/>
          </a:endParaRPr>
        </a:p>
      </dsp:txBody>
      <dsp:txXfrm>
        <a:off x="1279109" y="2185"/>
        <a:ext cx="5553102" cy="1107454"/>
      </dsp:txXfrm>
    </dsp:sp>
    <dsp:sp modelId="{BA698FF8-0B01-40C3-B020-8FCA78FE1794}">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69C96-05F2-4B88-A5A3-DE67FC6270C6}">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33BB97-A345-4A2A-9886-63A7C637229E}">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it-IT" sz="2200" i="1" kern="1200" dirty="0">
              <a:latin typeface="Arial" panose="020B0604020202020204" pitchFamily="34" charset="0"/>
              <a:cs typeface="Arial" panose="020B0604020202020204" pitchFamily="34" charset="0"/>
            </a:rPr>
            <a:t>Ridurre dimensioni dispositivi</a:t>
          </a:r>
          <a:endParaRPr lang="en-US" sz="2200" kern="1200" dirty="0">
            <a:latin typeface="Arial" panose="020B0604020202020204" pitchFamily="34" charset="0"/>
            <a:cs typeface="Arial" panose="020B0604020202020204" pitchFamily="34" charset="0"/>
          </a:endParaRPr>
        </a:p>
      </dsp:txBody>
      <dsp:txXfrm>
        <a:off x="1279109" y="1386503"/>
        <a:ext cx="5553102" cy="1107454"/>
      </dsp:txXfrm>
    </dsp:sp>
    <dsp:sp modelId="{49416AFD-9294-4E5A-8D89-71CAF520BBF1}">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94F69-50F3-43CF-8348-A256DBBBEF38}">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B46DB-44C7-41D8-A006-EE792C12C3A4}">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it-IT" sz="2200" i="1" kern="1200" dirty="0">
              <a:latin typeface="Arial" panose="020B0604020202020204" pitchFamily="34" charset="0"/>
              <a:cs typeface="Arial" panose="020B0604020202020204" pitchFamily="34" charset="0"/>
            </a:rPr>
            <a:t>Migliorare il compromesso velocità potenza</a:t>
          </a:r>
          <a:endParaRPr lang="en-US" sz="2200" kern="1200" dirty="0">
            <a:latin typeface="Arial" panose="020B0604020202020204" pitchFamily="34" charset="0"/>
            <a:cs typeface="Arial" panose="020B0604020202020204" pitchFamily="34" charset="0"/>
          </a:endParaRPr>
        </a:p>
      </dsp:txBody>
      <dsp:txXfrm>
        <a:off x="1279109" y="2770821"/>
        <a:ext cx="5553102" cy="1107454"/>
      </dsp:txXfrm>
    </dsp:sp>
    <dsp:sp modelId="{294F966C-E887-48D0-8BE9-F115EEF2B0BD}">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CD166-8A6B-4866-93DF-CA8F604EC609}">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D336F3-B4C1-4518-9C74-4B4CFCC4DA95}">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it-IT" sz="2200" i="1" kern="1200" dirty="0">
              <a:latin typeface="Arial" panose="020B0604020202020204" pitchFamily="34" charset="0"/>
              <a:cs typeface="Arial" panose="020B0604020202020204" pitchFamily="34" charset="0"/>
            </a:rPr>
            <a:t>Uso di materiali alternativi per realizzare elettronica flessibile e indossabile</a:t>
          </a:r>
          <a:endParaRPr lang="en-US" sz="2200" kern="1200" dirty="0">
            <a:latin typeface="Arial" panose="020B0604020202020204" pitchFamily="34" charset="0"/>
            <a:cs typeface="Arial" panose="020B0604020202020204" pitchFamily="34" charset="0"/>
          </a:endParaRPr>
        </a:p>
      </dsp:txBody>
      <dsp:txXfrm>
        <a:off x="1279109" y="4155139"/>
        <a:ext cx="5553102" cy="1107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ACB48-D8D6-432A-8320-E02AF5037A03}">
      <dsp:nvSpPr>
        <dsp:cNvPr id="0" name=""/>
        <dsp:cNvSpPr/>
      </dsp:nvSpPr>
      <dsp:spPr>
        <a:xfrm>
          <a:off x="1131380" y="300872"/>
          <a:ext cx="1286200" cy="12862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B83AE-BB7E-4F32-8C4E-506C7733BFCA}">
      <dsp:nvSpPr>
        <dsp:cNvPr id="0" name=""/>
        <dsp:cNvSpPr/>
      </dsp:nvSpPr>
      <dsp:spPr>
        <a:xfrm>
          <a:off x="345369" y="1941123"/>
          <a:ext cx="2858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it-IT" sz="2400" kern="1200"/>
            <a:t>Fabbricazione</a:t>
          </a:r>
          <a:endParaRPr lang="en-US" sz="2400" kern="1200"/>
        </a:p>
      </dsp:txBody>
      <dsp:txXfrm>
        <a:off x="345369" y="1941123"/>
        <a:ext cx="2858223" cy="720000"/>
      </dsp:txXfrm>
    </dsp:sp>
    <dsp:sp modelId="{C2F915E2-7CF0-40EB-96A9-6BD4615FA9B5}">
      <dsp:nvSpPr>
        <dsp:cNvPr id="0" name=""/>
        <dsp:cNvSpPr/>
      </dsp:nvSpPr>
      <dsp:spPr>
        <a:xfrm>
          <a:off x="4489792" y="300872"/>
          <a:ext cx="1286200" cy="12862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A2DCB-DBEB-4BB3-A456-304E12981A7F}">
      <dsp:nvSpPr>
        <dsp:cNvPr id="0" name=""/>
        <dsp:cNvSpPr/>
      </dsp:nvSpPr>
      <dsp:spPr>
        <a:xfrm>
          <a:off x="3703781" y="1941123"/>
          <a:ext cx="2858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it-IT" sz="2400" kern="1200"/>
            <a:t>Resistenza parassita dei contatti</a:t>
          </a:r>
          <a:endParaRPr lang="en-US" sz="2400" kern="1200"/>
        </a:p>
      </dsp:txBody>
      <dsp:txXfrm>
        <a:off x="3703781" y="1941123"/>
        <a:ext cx="2858223" cy="720000"/>
      </dsp:txXfrm>
    </dsp:sp>
    <dsp:sp modelId="{B41A1F8B-98F1-47EF-9ACE-E6E5BC9DB30E}">
      <dsp:nvSpPr>
        <dsp:cNvPr id="0" name=""/>
        <dsp:cNvSpPr/>
      </dsp:nvSpPr>
      <dsp:spPr>
        <a:xfrm>
          <a:off x="7848205" y="300872"/>
          <a:ext cx="1286200" cy="12862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A3AB2B-6AC3-4909-AFD0-1F55D00E454F}">
      <dsp:nvSpPr>
        <dsp:cNvPr id="0" name=""/>
        <dsp:cNvSpPr/>
      </dsp:nvSpPr>
      <dsp:spPr>
        <a:xfrm>
          <a:off x="7062193" y="1941123"/>
          <a:ext cx="2858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it-IT" sz="2400" kern="1200" dirty="0"/>
            <a:t>Variabilità, affidabilità e qualità</a:t>
          </a:r>
          <a:endParaRPr lang="en-US" sz="2400" kern="1200" dirty="0"/>
        </a:p>
      </dsp:txBody>
      <dsp:txXfrm>
        <a:off x="7062193" y="1941123"/>
        <a:ext cx="2858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54D03-16A4-46F2-BBC7-0D615FC6574F}">
      <dsp:nvSpPr>
        <dsp:cNvPr id="0" name=""/>
        <dsp:cNvSpPr/>
      </dsp:nvSpPr>
      <dsp:spPr>
        <a:xfrm>
          <a:off x="1053642" y="18497"/>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9C6A8-B0FF-4DCA-89BF-811256534A1C}">
      <dsp:nvSpPr>
        <dsp:cNvPr id="0" name=""/>
        <dsp:cNvSpPr/>
      </dsp:nvSpPr>
      <dsp:spPr>
        <a:xfrm>
          <a:off x="1411955" y="376810"/>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530166-D112-4323-9660-5E2791B0E96C}">
      <dsp:nvSpPr>
        <dsp:cNvPr id="0" name=""/>
        <dsp:cNvSpPr/>
      </dsp:nvSpPr>
      <dsp:spPr>
        <a:xfrm>
          <a:off x="516174"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it-IT" sz="1600" kern="1200" dirty="0"/>
            <a:t>Costo materiale </a:t>
          </a:r>
          <a:r>
            <a:rPr lang="it-IT" sz="1600" kern="1200" dirty="0" err="1"/>
            <a:t>tdmc</a:t>
          </a:r>
          <a:r>
            <a:rPr lang="it-IT" sz="1600" kern="1200" dirty="0"/>
            <a:t> e silicio</a:t>
          </a:r>
          <a:endParaRPr lang="en-US" sz="1600" kern="1200" dirty="0"/>
        </a:p>
      </dsp:txBody>
      <dsp:txXfrm>
        <a:off x="516174" y="2223498"/>
        <a:ext cx="2756250" cy="720000"/>
      </dsp:txXfrm>
    </dsp:sp>
    <dsp:sp modelId="{EE5962C6-E41B-4765-8217-178635EEE994}">
      <dsp:nvSpPr>
        <dsp:cNvPr id="0" name=""/>
        <dsp:cNvSpPr/>
      </dsp:nvSpPr>
      <dsp:spPr>
        <a:xfrm>
          <a:off x="4292236" y="18497"/>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24470-B8A0-41BB-9EBE-2E02EF30EA01}">
      <dsp:nvSpPr>
        <dsp:cNvPr id="0" name=""/>
        <dsp:cNvSpPr/>
      </dsp:nvSpPr>
      <dsp:spPr>
        <a:xfrm>
          <a:off x="4650549" y="376810"/>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033D6-CF7E-4EC1-A2DE-4185A2E2E50E}">
      <dsp:nvSpPr>
        <dsp:cNvPr id="0" name=""/>
        <dsp:cNvSpPr/>
      </dsp:nvSpPr>
      <dsp:spPr>
        <a:xfrm>
          <a:off x="3754768"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it-IT" sz="1600" kern="1200"/>
            <a:t>Ammodernamento foundry</a:t>
          </a:r>
          <a:endParaRPr lang="en-US" sz="1600" kern="1200"/>
        </a:p>
      </dsp:txBody>
      <dsp:txXfrm>
        <a:off x="3754768" y="2223498"/>
        <a:ext cx="2756250" cy="720000"/>
      </dsp:txXfrm>
    </dsp:sp>
    <dsp:sp modelId="{99FE27D0-8164-471C-96E1-361CA43E7E79}">
      <dsp:nvSpPr>
        <dsp:cNvPr id="0" name=""/>
        <dsp:cNvSpPr/>
      </dsp:nvSpPr>
      <dsp:spPr>
        <a:xfrm>
          <a:off x="7530830" y="18497"/>
          <a:ext cx="1681312" cy="16813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D4F22F-2BF9-4805-8CE3-9CBC32D57004}">
      <dsp:nvSpPr>
        <dsp:cNvPr id="0" name=""/>
        <dsp:cNvSpPr/>
      </dsp:nvSpPr>
      <dsp:spPr>
        <a:xfrm>
          <a:off x="7889143" y="376810"/>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B8BE79-11C3-4DA3-A7F5-193A5C42D332}">
      <dsp:nvSpPr>
        <dsp:cNvPr id="0" name=""/>
        <dsp:cNvSpPr/>
      </dsp:nvSpPr>
      <dsp:spPr>
        <a:xfrm>
          <a:off x="6993361"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AFFIDABILITA’ DEI PRODOTTI REALIZZATI CON I NUOVI MATERIALI</a:t>
          </a:r>
        </a:p>
      </dsp:txBody>
      <dsp:txXfrm>
        <a:off x="6993361" y="2223498"/>
        <a:ext cx="275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79D5-360D-4326-A2A1-428A825EA8F0}">
      <dsp:nvSpPr>
        <dsp:cNvPr id="0" name=""/>
        <dsp:cNvSpPr/>
      </dsp:nvSpPr>
      <dsp:spPr>
        <a:xfrm>
          <a:off x="0" y="98968"/>
          <a:ext cx="7287877" cy="9266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Dispositivi con spessore monoatomico –scalabilità più efficace del silicio;</a:t>
          </a:r>
          <a:endParaRPr lang="en-US" sz="2400" kern="1200" dirty="0"/>
        </a:p>
      </dsp:txBody>
      <dsp:txXfrm>
        <a:off x="45235" y="144203"/>
        <a:ext cx="7197407" cy="836169"/>
      </dsp:txXfrm>
    </dsp:sp>
    <dsp:sp modelId="{252EFB78-1E0E-4845-9397-3D205A5C9A40}">
      <dsp:nvSpPr>
        <dsp:cNvPr id="0" name=""/>
        <dsp:cNvSpPr/>
      </dsp:nvSpPr>
      <dsp:spPr>
        <a:xfrm>
          <a:off x="0" y="1094728"/>
          <a:ext cx="7287877" cy="926639"/>
        </a:xfrm>
        <a:prstGeom prst="roundRect">
          <a:avLst/>
        </a:prstGeom>
        <a:gradFill rotWithShape="0">
          <a:gsLst>
            <a:gs pos="0">
              <a:schemeClr val="accent2">
                <a:hueOff val="90633"/>
                <a:satOff val="-9599"/>
                <a:lumOff val="-235"/>
                <a:alphaOff val="0"/>
                <a:satMod val="103000"/>
                <a:lumMod val="102000"/>
                <a:tint val="94000"/>
              </a:schemeClr>
            </a:gs>
            <a:gs pos="50000">
              <a:schemeClr val="accent2">
                <a:hueOff val="90633"/>
                <a:satOff val="-9599"/>
                <a:lumOff val="-235"/>
                <a:alphaOff val="0"/>
                <a:satMod val="110000"/>
                <a:lumMod val="100000"/>
                <a:shade val="100000"/>
              </a:schemeClr>
            </a:gs>
            <a:gs pos="100000">
              <a:schemeClr val="accent2">
                <a:hueOff val="90633"/>
                <a:satOff val="-9599"/>
                <a:lumOff val="-2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I diversi processi tecnologici inferiscono sulla qualità del cristallo;</a:t>
          </a:r>
          <a:endParaRPr lang="en-US" sz="2400" kern="1200" dirty="0"/>
        </a:p>
      </dsp:txBody>
      <dsp:txXfrm>
        <a:off x="45235" y="1139963"/>
        <a:ext cx="7197407" cy="836169"/>
      </dsp:txXfrm>
    </dsp:sp>
    <dsp:sp modelId="{8640EC71-51C3-423A-BE93-B2C597965BAC}">
      <dsp:nvSpPr>
        <dsp:cNvPr id="0" name=""/>
        <dsp:cNvSpPr/>
      </dsp:nvSpPr>
      <dsp:spPr>
        <a:xfrm>
          <a:off x="0" y="2090488"/>
          <a:ext cx="7287877" cy="926639"/>
        </a:xfrm>
        <a:prstGeom prst="roundRect">
          <a:avLst/>
        </a:prstGeom>
        <a:gradFill rotWithShape="0">
          <a:gsLst>
            <a:gs pos="0">
              <a:schemeClr val="accent2">
                <a:hueOff val="181266"/>
                <a:satOff val="-19197"/>
                <a:lumOff val="-470"/>
                <a:alphaOff val="0"/>
                <a:satMod val="103000"/>
                <a:lumMod val="102000"/>
                <a:tint val="94000"/>
              </a:schemeClr>
            </a:gs>
            <a:gs pos="50000">
              <a:schemeClr val="accent2">
                <a:hueOff val="181266"/>
                <a:satOff val="-19197"/>
                <a:lumOff val="-470"/>
                <a:alphaOff val="0"/>
                <a:satMod val="110000"/>
                <a:lumMod val="100000"/>
                <a:shade val="100000"/>
              </a:schemeClr>
            </a:gs>
            <a:gs pos="100000">
              <a:schemeClr val="accent2">
                <a:hueOff val="181266"/>
                <a:satOff val="-19197"/>
                <a:lumOff val="-4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Caratteristiche meccaniche di interesse per elettronica flessibile;</a:t>
          </a:r>
          <a:endParaRPr lang="en-US" sz="2400" kern="1200" dirty="0"/>
        </a:p>
      </dsp:txBody>
      <dsp:txXfrm>
        <a:off x="45235" y="2135723"/>
        <a:ext cx="7197407" cy="836169"/>
      </dsp:txXfrm>
    </dsp:sp>
    <dsp:sp modelId="{AD575915-4581-4BFA-9204-1853450A9CB9}">
      <dsp:nvSpPr>
        <dsp:cNvPr id="0" name=""/>
        <dsp:cNvSpPr/>
      </dsp:nvSpPr>
      <dsp:spPr>
        <a:xfrm>
          <a:off x="0" y="3086248"/>
          <a:ext cx="7287877" cy="926639"/>
        </a:xfrm>
        <a:prstGeom prst="roundRect">
          <a:avLst/>
        </a:prstGeom>
        <a:gradFill rotWithShape="0">
          <a:gsLst>
            <a:gs pos="0">
              <a:schemeClr val="accent2">
                <a:hueOff val="271899"/>
                <a:satOff val="-28796"/>
                <a:lumOff val="-706"/>
                <a:alphaOff val="0"/>
                <a:satMod val="103000"/>
                <a:lumMod val="102000"/>
                <a:tint val="94000"/>
              </a:schemeClr>
            </a:gs>
            <a:gs pos="50000">
              <a:schemeClr val="accent2">
                <a:hueOff val="271899"/>
                <a:satOff val="-28796"/>
                <a:lumOff val="-706"/>
                <a:alphaOff val="0"/>
                <a:satMod val="110000"/>
                <a:lumMod val="100000"/>
                <a:shade val="100000"/>
              </a:schemeClr>
            </a:gs>
            <a:gs pos="100000">
              <a:schemeClr val="accent2">
                <a:hueOff val="271899"/>
                <a:satOff val="-28796"/>
                <a:lumOff val="-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Dati sperimentali non seguono quelli teorici;</a:t>
          </a:r>
          <a:endParaRPr lang="en-US" sz="2400" kern="1200" dirty="0"/>
        </a:p>
      </dsp:txBody>
      <dsp:txXfrm>
        <a:off x="45235" y="3131483"/>
        <a:ext cx="7197407" cy="836169"/>
      </dsp:txXfrm>
    </dsp:sp>
    <dsp:sp modelId="{B8140EC7-431E-4DF2-A516-32BC0A9C53DB}">
      <dsp:nvSpPr>
        <dsp:cNvPr id="0" name=""/>
        <dsp:cNvSpPr/>
      </dsp:nvSpPr>
      <dsp:spPr>
        <a:xfrm>
          <a:off x="0" y="4082008"/>
          <a:ext cx="7287877" cy="926639"/>
        </a:xfrm>
        <a:prstGeom prst="roundRect">
          <a:avLst/>
        </a:prstGeom>
        <a:gradFill rotWithShape="0">
          <a:gsLst>
            <a:gs pos="0">
              <a:schemeClr val="accent2">
                <a:hueOff val="362532"/>
                <a:satOff val="-38394"/>
                <a:lumOff val="-941"/>
                <a:alphaOff val="0"/>
                <a:satMod val="103000"/>
                <a:lumMod val="102000"/>
                <a:tint val="94000"/>
              </a:schemeClr>
            </a:gs>
            <a:gs pos="50000">
              <a:schemeClr val="accent2">
                <a:hueOff val="362532"/>
                <a:satOff val="-38394"/>
                <a:lumOff val="-941"/>
                <a:alphaOff val="0"/>
                <a:satMod val="110000"/>
                <a:lumMod val="100000"/>
                <a:shade val="100000"/>
              </a:schemeClr>
            </a:gs>
            <a:gs pos="100000">
              <a:schemeClr val="accent2">
                <a:hueOff val="362532"/>
                <a:satOff val="-38394"/>
                <a:lumOff val="-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a:t>Problemi variabilità, foundry e resistenze di contatto, qualità layer;</a:t>
          </a:r>
          <a:endParaRPr lang="en-US" sz="2400" kern="1200"/>
        </a:p>
      </dsp:txBody>
      <dsp:txXfrm>
        <a:off x="45235" y="4127243"/>
        <a:ext cx="7197407" cy="836169"/>
      </dsp:txXfrm>
    </dsp:sp>
    <dsp:sp modelId="{754EB269-245B-44A5-BF8A-CDBDF340642B}">
      <dsp:nvSpPr>
        <dsp:cNvPr id="0" name=""/>
        <dsp:cNvSpPr/>
      </dsp:nvSpPr>
      <dsp:spPr>
        <a:xfrm>
          <a:off x="0" y="5077768"/>
          <a:ext cx="7287877" cy="926639"/>
        </a:xfrm>
        <a:prstGeom prst="roundRect">
          <a:avLst/>
        </a:prstGeom>
        <a:gradFill rotWithShape="0">
          <a:gsLst>
            <a:gs pos="0">
              <a:schemeClr val="accent2">
                <a:hueOff val="453165"/>
                <a:satOff val="-47993"/>
                <a:lumOff val="-1176"/>
                <a:alphaOff val="0"/>
                <a:satMod val="103000"/>
                <a:lumMod val="102000"/>
                <a:tint val="94000"/>
              </a:schemeClr>
            </a:gs>
            <a:gs pos="50000">
              <a:schemeClr val="accent2">
                <a:hueOff val="453165"/>
                <a:satOff val="-47993"/>
                <a:lumOff val="-1176"/>
                <a:alphaOff val="0"/>
                <a:satMod val="110000"/>
                <a:lumMod val="100000"/>
                <a:shade val="100000"/>
              </a:schemeClr>
            </a:gs>
            <a:gs pos="100000">
              <a:schemeClr val="accent2">
                <a:hueOff val="453165"/>
                <a:satOff val="-47993"/>
                <a:lumOff val="-11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Tecnologia poco matura per mercato ma alto interesse di ricerca;</a:t>
          </a:r>
          <a:endParaRPr lang="en-US" sz="2400" kern="1200" dirty="0"/>
        </a:p>
      </dsp:txBody>
      <dsp:txXfrm>
        <a:off x="45235" y="5123003"/>
        <a:ext cx="7197407" cy="8361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85EB-9E40-4FC4-93FF-5443F3BC10F0}" type="datetimeFigureOut">
              <a:rPr lang="it-IT" smtClean="0"/>
              <a:t>17/06/2019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7D674-3EE3-4EE8-9A4B-2BE78449573B}" type="slidenum">
              <a:rPr lang="it-IT" smtClean="0"/>
              <a:t>‹N›</a:t>
            </a:fld>
            <a:endParaRPr lang="it-IT"/>
          </a:p>
        </p:txBody>
      </p:sp>
    </p:spTree>
    <p:extLst>
      <p:ext uri="{BB962C8B-B14F-4D97-AF65-F5344CB8AC3E}">
        <p14:creationId xmlns:p14="http://schemas.microsoft.com/office/powerpoint/2010/main" val="42271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5"/>
          </p:nvPr>
        </p:nvSpPr>
        <p:spPr/>
        <p:txBody>
          <a:bodyPr/>
          <a:lstStyle/>
          <a:p>
            <a:fld id="{EE57D674-3EE3-4EE8-9A4B-2BE78449573B}" type="slidenum">
              <a:rPr lang="it-IT" smtClean="0"/>
              <a:t>14</a:t>
            </a:fld>
            <a:endParaRPr lang="it-IT"/>
          </a:p>
        </p:txBody>
      </p:sp>
    </p:spTree>
    <p:extLst>
      <p:ext uri="{BB962C8B-B14F-4D97-AF65-F5344CB8AC3E}">
        <p14:creationId xmlns:p14="http://schemas.microsoft.com/office/powerpoint/2010/main" val="246937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314788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2503718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58DBD7-9323-485A-8B15-F2FC5B754D6C}" type="slidenum">
              <a:rPr lang="it-IT" smtClean="0"/>
              <a:t>‹N›</a:t>
            </a:fld>
            <a:endParaRPr lang="it-I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76051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528554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58DBD7-9323-485A-8B15-F2FC5B754D6C}" type="slidenum">
              <a:rPr lang="it-IT" smtClean="0"/>
              <a:t>‹N›</a:t>
            </a:fld>
            <a:endParaRPr lang="it-I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69040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175039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4010200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332606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200565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DBE4752-5B9F-4298-B725-45426260621E}" type="datetimeFigureOut">
              <a:rPr lang="it-IT" smtClean="0"/>
              <a:t>17/06/2019</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337020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188634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DBE4752-5B9F-4298-B725-45426260621E}" type="datetimeFigureOut">
              <a:rPr lang="it-IT" smtClean="0"/>
              <a:t>17/06/2019</a:t>
            </a:fld>
            <a:endParaRPr lang="it-IT"/>
          </a:p>
        </p:txBody>
      </p:sp>
      <p:sp>
        <p:nvSpPr>
          <p:cNvPr id="8" name="Footer Placeholder 7"/>
          <p:cNvSpPr>
            <a:spLocks noGrp="1"/>
          </p:cNvSpPr>
          <p:nvPr>
            <p:ph type="ftr" sz="quarter" idx="11"/>
          </p:nvPr>
        </p:nvSpPr>
        <p:spPr/>
        <p:txBody>
          <a:bodyPr/>
          <a:lstStyle/>
          <a:p>
            <a:endParaRPr lang="it-I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50689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DBE4752-5B9F-4298-B725-45426260621E}" type="datetimeFigureOut">
              <a:rPr lang="it-IT" smtClean="0"/>
              <a:t>17/06/2019</a:t>
            </a:fld>
            <a:endParaRPr lang="it-IT"/>
          </a:p>
        </p:txBody>
      </p:sp>
      <p:sp>
        <p:nvSpPr>
          <p:cNvPr id="4" name="Footer Placeholder 3"/>
          <p:cNvSpPr>
            <a:spLocks noGrp="1"/>
          </p:cNvSpPr>
          <p:nvPr>
            <p:ph type="ftr" sz="quarter" idx="11"/>
          </p:nvPr>
        </p:nvSpPr>
        <p:spPr/>
        <p:txBody>
          <a:bodyPr/>
          <a:lstStyle/>
          <a:p>
            <a:endParaRPr lang="it-I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256849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E4752-5B9F-4298-B725-45426260621E}" type="datetimeFigureOut">
              <a:rPr lang="it-IT" smtClean="0"/>
              <a:t>17/06/2019</a:t>
            </a:fld>
            <a:endParaRPr lang="it-IT"/>
          </a:p>
        </p:txBody>
      </p:sp>
      <p:sp>
        <p:nvSpPr>
          <p:cNvPr id="3" name="Footer Placeholder 2"/>
          <p:cNvSpPr>
            <a:spLocks noGrp="1"/>
          </p:cNvSpPr>
          <p:nvPr>
            <p:ph type="ftr" sz="quarter" idx="11"/>
          </p:nvPr>
        </p:nvSpPr>
        <p:spPr/>
        <p:txBody>
          <a:bodyPr/>
          <a:lstStyle/>
          <a:p>
            <a:endParaRPr lang="it-I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C58DBD7-9323-485A-8B15-F2FC5B754D6C}" type="slidenum">
              <a:rPr lang="it-IT" smtClean="0"/>
              <a:t>‹N›</a:t>
            </a:fld>
            <a:endParaRPr lang="it-IT" dirty="0"/>
          </a:p>
        </p:txBody>
      </p:sp>
      <p:sp>
        <p:nvSpPr>
          <p:cNvPr id="5" name="Titolo 4">
            <a:extLst>
              <a:ext uri="{FF2B5EF4-FFF2-40B4-BE49-F238E27FC236}">
                <a16:creationId xmlns:a16="http://schemas.microsoft.com/office/drawing/2014/main" id="{B43ADD50-23A2-429A-83DD-2743E96185D4}"/>
              </a:ext>
            </a:extLst>
          </p:cNvPr>
          <p:cNvSpPr>
            <a:spLocks noGrp="1"/>
          </p:cNvSpPr>
          <p:nvPr>
            <p:ph type="title"/>
          </p:nvPr>
        </p:nvSpPr>
        <p:spPr/>
        <p:txBody>
          <a:bodyPr/>
          <a:lstStyle>
            <a:lvl1pPr algn="ctr">
              <a:defRPr>
                <a:solidFill>
                  <a:srgbClr val="FF0000"/>
                </a:solidFill>
              </a:defRPr>
            </a:lvl1pPr>
          </a:lstStyle>
          <a:p>
            <a:r>
              <a:rPr lang="it-IT" dirty="0"/>
              <a:t>Fare clic per modificare lo stile del titolo dello schema</a:t>
            </a:r>
          </a:p>
        </p:txBody>
      </p:sp>
    </p:spTree>
    <p:extLst>
      <p:ext uri="{BB962C8B-B14F-4D97-AF65-F5344CB8AC3E}">
        <p14:creationId xmlns:p14="http://schemas.microsoft.com/office/powerpoint/2010/main" val="243188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C58DBD7-9323-485A-8B15-F2FC5B754D6C}" type="slidenum">
              <a:rPr lang="it-IT" smtClean="0"/>
              <a:t>‹N›</a:t>
            </a:fld>
            <a:endParaRPr lang="it-IT" dirty="0"/>
          </a:p>
        </p:txBody>
      </p:sp>
    </p:spTree>
    <p:extLst>
      <p:ext uri="{BB962C8B-B14F-4D97-AF65-F5344CB8AC3E}">
        <p14:creationId xmlns:p14="http://schemas.microsoft.com/office/powerpoint/2010/main" val="176292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DBE4752-5B9F-4298-B725-45426260621E}" type="datetimeFigureOut">
              <a:rPr lang="it-IT" smtClean="0"/>
              <a:t>17/06/2019</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58DBD7-9323-485A-8B15-F2FC5B754D6C}" type="slidenum">
              <a:rPr lang="it-IT" smtClean="0"/>
              <a:t>‹N›</a:t>
            </a:fld>
            <a:endParaRPr lang="it-IT"/>
          </a:p>
        </p:txBody>
      </p:sp>
    </p:spTree>
    <p:extLst>
      <p:ext uri="{BB962C8B-B14F-4D97-AF65-F5344CB8AC3E}">
        <p14:creationId xmlns:p14="http://schemas.microsoft.com/office/powerpoint/2010/main" val="1446603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DBE4752-5B9F-4298-B725-45426260621E}" type="datetimeFigureOut">
              <a:rPr lang="it-IT" smtClean="0"/>
              <a:t>17/06/2019</a:t>
            </a:fld>
            <a:endParaRPr lang="it-I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C58DBD7-9323-485A-8B15-F2FC5B754D6C}" type="slidenum">
              <a:rPr lang="it-IT" smtClean="0"/>
              <a:t>‹N›</a:t>
            </a:fld>
            <a:endParaRPr lang="it-IT"/>
          </a:p>
        </p:txBody>
      </p:sp>
    </p:spTree>
    <p:extLst>
      <p:ext uri="{BB962C8B-B14F-4D97-AF65-F5344CB8AC3E}">
        <p14:creationId xmlns:p14="http://schemas.microsoft.com/office/powerpoint/2010/main" val="11832696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6" name="Group 69">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1"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2"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3"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4"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5"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6"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7"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8"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9"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0"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1"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2"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37" name="Group 83">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5"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6"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7"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8"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9"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0"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1"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2"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3"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4"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5"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6"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8" name="Rectangle 97">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40" name="Rectangle 101">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7B5BD5C4-D20C-497A-B2B1-9082031AE2C1}"/>
              </a:ext>
            </a:extLst>
          </p:cNvPr>
          <p:cNvSpPr txBox="1"/>
          <p:nvPr/>
        </p:nvSpPr>
        <p:spPr>
          <a:xfrm>
            <a:off x="1046019" y="942108"/>
            <a:ext cx="3256550" cy="4969113"/>
          </a:xfrm>
          <a:prstGeom prst="rect">
            <a:avLst/>
          </a:prstGeom>
        </p:spPr>
        <p:txBody>
          <a:bodyPr vert="horz" lIns="91440" tIns="45720" rIns="91440" bIns="45720" rtlCol="0" anchor="ctr">
            <a:normAutofit/>
          </a:bodyPr>
          <a:lstStyle/>
          <a:p>
            <a:pPr>
              <a:spcBef>
                <a:spcPct val="0"/>
              </a:spcBef>
              <a:spcAft>
                <a:spcPts val="600"/>
              </a:spcAft>
            </a:pPr>
            <a:r>
              <a:rPr lang="en-US" sz="3600" b="1" dirty="0">
                <a:solidFill>
                  <a:schemeClr val="tx2">
                    <a:lumMod val="75000"/>
                  </a:schemeClr>
                </a:solidFill>
                <a:latin typeface="+mj-lt"/>
                <a:ea typeface="+mj-ea"/>
                <a:cs typeface="+mj-cs"/>
              </a:rPr>
              <a:t>2D </a:t>
            </a:r>
            <a:r>
              <a:rPr lang="en-US" sz="3600" b="1" dirty="0" err="1">
                <a:solidFill>
                  <a:schemeClr val="tx2">
                    <a:lumMod val="75000"/>
                  </a:schemeClr>
                </a:solidFill>
                <a:latin typeface="+mj-lt"/>
                <a:ea typeface="+mj-ea"/>
                <a:cs typeface="+mj-cs"/>
              </a:rPr>
              <a:t>Elettronica</a:t>
            </a:r>
            <a:endParaRPr lang="en-US" sz="3600" b="1" dirty="0">
              <a:solidFill>
                <a:schemeClr val="tx2">
                  <a:lumMod val="75000"/>
                </a:schemeClr>
              </a:solidFill>
              <a:latin typeface="+mj-lt"/>
              <a:ea typeface="+mj-ea"/>
              <a:cs typeface="+mj-cs"/>
            </a:endParaRPr>
          </a:p>
        </p:txBody>
      </p:sp>
      <p:sp>
        <p:nvSpPr>
          <p:cNvPr id="141" name="Rectangle 103">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42" name="Straight Connector 105">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09"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10"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11"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2"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13"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14"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15"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16"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17"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18"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19"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43"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asellaDiTesto 2">
            <a:extLst>
              <a:ext uri="{FF2B5EF4-FFF2-40B4-BE49-F238E27FC236}">
                <a16:creationId xmlns:a16="http://schemas.microsoft.com/office/drawing/2014/main" id="{7B274F81-3370-411C-A76D-20E5C2171C0D}"/>
              </a:ext>
            </a:extLst>
          </p:cNvPr>
          <p:cNvSpPr txBox="1"/>
          <p:nvPr/>
        </p:nvSpPr>
        <p:spPr>
          <a:xfrm>
            <a:off x="5049062" y="942108"/>
            <a:ext cx="6455549" cy="4969114"/>
          </a:xfrm>
          <a:prstGeom prst="rect">
            <a:avLst/>
          </a:prstGeom>
        </p:spPr>
        <p:txBody>
          <a:bodyPr vert="horz" lIns="91440" tIns="45720" rIns="91440" bIns="45720" rtlCol="0" anchor="ctr">
            <a:normAutofit/>
          </a:bodyPr>
          <a:lstStyle/>
          <a:p>
            <a:pPr>
              <a:spcBef>
                <a:spcPts val="1000"/>
              </a:spcBef>
              <a:buClr>
                <a:schemeClr val="accent1"/>
              </a:buClr>
              <a:buFont typeface="Wingdings 3" charset="2"/>
              <a:buChar char=""/>
            </a:pPr>
            <a:r>
              <a:rPr lang="en-US" sz="2000" i="1" dirty="0">
                <a:solidFill>
                  <a:schemeClr val="tx2">
                    <a:lumMod val="75000"/>
                  </a:schemeClr>
                </a:solidFill>
                <a:latin typeface="Arial" panose="020B0604020202020204" pitchFamily="34" charset="0"/>
                <a:cs typeface="Arial" panose="020B0604020202020204" pitchFamily="34" charset="0"/>
              </a:rPr>
              <a:t>Vaccaro Alessandro</a:t>
            </a:r>
          </a:p>
          <a:p>
            <a:pPr>
              <a:spcBef>
                <a:spcPts val="1000"/>
              </a:spcBef>
              <a:buClr>
                <a:schemeClr val="accent1"/>
              </a:buClr>
              <a:buFont typeface="Wingdings 3" charset="2"/>
              <a:buChar char=""/>
            </a:pPr>
            <a:r>
              <a:rPr lang="en-US" sz="2000" i="1" dirty="0" err="1">
                <a:solidFill>
                  <a:schemeClr val="tx2">
                    <a:lumMod val="75000"/>
                  </a:schemeClr>
                </a:solidFill>
                <a:latin typeface="Arial" panose="020B0604020202020204" pitchFamily="34" charset="0"/>
                <a:cs typeface="Arial" panose="020B0604020202020204" pitchFamily="34" charset="0"/>
              </a:rPr>
              <a:t>Ubaldino</a:t>
            </a:r>
            <a:r>
              <a:rPr lang="en-US" sz="2000" i="1" dirty="0">
                <a:solidFill>
                  <a:schemeClr val="tx2">
                    <a:lumMod val="75000"/>
                  </a:schemeClr>
                </a:solidFill>
                <a:latin typeface="Arial" panose="020B0604020202020204" pitchFamily="34" charset="0"/>
                <a:cs typeface="Arial" panose="020B0604020202020204" pitchFamily="34" charset="0"/>
              </a:rPr>
              <a:t> Enrico</a:t>
            </a:r>
          </a:p>
          <a:p>
            <a:pPr>
              <a:spcBef>
                <a:spcPts val="1000"/>
              </a:spcBef>
              <a:buClr>
                <a:schemeClr val="accent1"/>
              </a:buClr>
              <a:buFont typeface="Wingdings 3" charset="2"/>
              <a:buChar char=""/>
            </a:pPr>
            <a:r>
              <a:rPr lang="en-US" sz="2000" i="1" dirty="0">
                <a:solidFill>
                  <a:schemeClr val="tx2">
                    <a:lumMod val="75000"/>
                  </a:schemeClr>
                </a:solidFill>
                <a:latin typeface="Arial" panose="020B0604020202020204" pitchFamily="34" charset="0"/>
                <a:cs typeface="Arial" panose="020B0604020202020204" pitchFamily="34" charset="0"/>
              </a:rPr>
              <a:t>Rocca Simone</a:t>
            </a:r>
          </a:p>
          <a:p>
            <a:pPr>
              <a:spcBef>
                <a:spcPts val="1000"/>
              </a:spcBef>
              <a:buClr>
                <a:schemeClr val="accent1"/>
              </a:buClr>
              <a:buFont typeface="Wingdings 3" charset="2"/>
              <a:buChar char=""/>
            </a:pPr>
            <a:r>
              <a:rPr lang="en-US" sz="2000" i="1" dirty="0" err="1">
                <a:solidFill>
                  <a:schemeClr val="tx2">
                    <a:lumMod val="75000"/>
                  </a:schemeClr>
                </a:solidFill>
                <a:latin typeface="Arial" panose="020B0604020202020204" pitchFamily="34" charset="0"/>
                <a:cs typeface="Arial" panose="020B0604020202020204" pitchFamily="34" charset="0"/>
              </a:rPr>
              <a:t>Aloi</a:t>
            </a:r>
            <a:r>
              <a:rPr lang="en-US" sz="2000" i="1" dirty="0">
                <a:solidFill>
                  <a:schemeClr val="tx2">
                    <a:lumMod val="75000"/>
                  </a:schemeClr>
                </a:solidFill>
                <a:latin typeface="Arial" panose="020B0604020202020204" pitchFamily="34" charset="0"/>
                <a:cs typeface="Arial" panose="020B0604020202020204" pitchFamily="34" charset="0"/>
              </a:rPr>
              <a:t> Matteo</a:t>
            </a:r>
          </a:p>
        </p:txBody>
      </p:sp>
      <p:sp>
        <p:nvSpPr>
          <p:cNvPr id="50" name="CasellaDiTesto 49">
            <a:extLst>
              <a:ext uri="{FF2B5EF4-FFF2-40B4-BE49-F238E27FC236}">
                <a16:creationId xmlns:a16="http://schemas.microsoft.com/office/drawing/2014/main" id="{4F9B7B55-3AD8-45FE-8E25-8677AA31A55B}"/>
              </a:ext>
            </a:extLst>
          </p:cNvPr>
          <p:cNvSpPr txBox="1"/>
          <p:nvPr/>
        </p:nvSpPr>
        <p:spPr>
          <a:xfrm>
            <a:off x="8690612" y="5753443"/>
            <a:ext cx="3400737" cy="923330"/>
          </a:xfrm>
          <a:prstGeom prst="rect">
            <a:avLst/>
          </a:prstGeom>
          <a:noFill/>
        </p:spPr>
        <p:txBody>
          <a:bodyPr wrap="square" rtlCol="0">
            <a:spAutoFit/>
          </a:bodyPr>
          <a:lstStyle/>
          <a:p>
            <a:pPr algn="r"/>
            <a:r>
              <a:rPr lang="it-IT" dirty="0">
                <a:latin typeface="Arial" panose="020B0604020202020204" pitchFamily="34" charset="0"/>
                <a:cs typeface="Arial" panose="020B0604020202020204" pitchFamily="34" charset="0"/>
              </a:rPr>
              <a:t>Dispositivi </a:t>
            </a:r>
            <a:r>
              <a:rPr lang="it-IT" dirty="0" err="1">
                <a:latin typeface="Arial" panose="020B0604020202020204" pitchFamily="34" charset="0"/>
                <a:cs typeface="Arial" panose="020B0604020202020204" pitchFamily="34" charset="0"/>
              </a:rPr>
              <a:t>nanoelettronici</a:t>
            </a:r>
            <a:r>
              <a:rPr lang="it-IT" dirty="0">
                <a:latin typeface="Arial" panose="020B0604020202020204" pitchFamily="34" charset="0"/>
                <a:cs typeface="Arial" panose="020B0604020202020204" pitchFamily="34" charset="0"/>
              </a:rPr>
              <a:t> </a:t>
            </a:r>
          </a:p>
          <a:p>
            <a:pPr algn="r"/>
            <a:r>
              <a:rPr lang="it-IT" dirty="0">
                <a:latin typeface="Arial" panose="020B0604020202020204" pitchFamily="34" charset="0"/>
                <a:cs typeface="Arial" panose="020B0604020202020204" pitchFamily="34" charset="0"/>
              </a:rPr>
              <a:t>A.A 2018/2019 </a:t>
            </a:r>
          </a:p>
          <a:p>
            <a:pPr algn="r"/>
            <a:r>
              <a:rPr lang="it-IT" dirty="0">
                <a:latin typeface="Arial" panose="020B0604020202020204" pitchFamily="34" charset="0"/>
                <a:cs typeface="Arial" panose="020B0604020202020204" pitchFamily="34" charset="0"/>
              </a:rPr>
              <a:t>LM Ingegneria Elettronica</a:t>
            </a:r>
          </a:p>
        </p:txBody>
      </p:sp>
      <p:pic>
        <p:nvPicPr>
          <p:cNvPr id="5" name="Immagine 4">
            <a:extLst>
              <a:ext uri="{FF2B5EF4-FFF2-40B4-BE49-F238E27FC236}">
                <a16:creationId xmlns:a16="http://schemas.microsoft.com/office/drawing/2014/main" id="{06CDF201-1FF9-43ED-918F-423317C68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358" y="449974"/>
            <a:ext cx="10037452" cy="1288139"/>
          </a:xfrm>
          <a:prstGeom prst="rect">
            <a:avLst/>
          </a:prstGeom>
        </p:spPr>
      </p:pic>
      <p:sp>
        <p:nvSpPr>
          <p:cNvPr id="6" name="CasellaDiTesto 5">
            <a:extLst>
              <a:ext uri="{FF2B5EF4-FFF2-40B4-BE49-F238E27FC236}">
                <a16:creationId xmlns:a16="http://schemas.microsoft.com/office/drawing/2014/main" id="{ADC4079C-42D6-420D-813B-EDDED3618206}"/>
              </a:ext>
            </a:extLst>
          </p:cNvPr>
          <p:cNvSpPr txBox="1"/>
          <p:nvPr/>
        </p:nvSpPr>
        <p:spPr>
          <a:xfrm>
            <a:off x="1099567" y="5885339"/>
            <a:ext cx="1958320" cy="369332"/>
          </a:xfrm>
          <a:prstGeom prst="rect">
            <a:avLst/>
          </a:prstGeom>
          <a:noFill/>
        </p:spPr>
        <p:txBody>
          <a:bodyPr wrap="square" rtlCol="0">
            <a:spAutoFit/>
          </a:bodyPr>
          <a:lstStyle/>
          <a:p>
            <a:r>
              <a:rPr lang="it-IT" dirty="0"/>
              <a:t>Prof. Felice </a:t>
            </a:r>
            <a:r>
              <a:rPr lang="it-IT" dirty="0" err="1"/>
              <a:t>Crupi</a:t>
            </a:r>
            <a:endParaRPr lang="it-IT" dirty="0"/>
          </a:p>
        </p:txBody>
      </p:sp>
    </p:spTree>
    <p:extLst>
      <p:ext uri="{BB962C8B-B14F-4D97-AF65-F5344CB8AC3E}">
        <p14:creationId xmlns:p14="http://schemas.microsoft.com/office/powerpoint/2010/main" val="4289198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2063F6FB-A699-4C21-BB85-2BEF32034A8F}"/>
              </a:ext>
            </a:extLst>
          </p:cNvPr>
          <p:cNvSpPr/>
          <p:nvPr/>
        </p:nvSpPr>
        <p:spPr>
          <a:xfrm>
            <a:off x="4449095" y="429483"/>
            <a:ext cx="3293806" cy="146500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70EB669F-2FAF-4548-8676-1B23A0618199}"/>
              </a:ext>
            </a:extLst>
          </p:cNvPr>
          <p:cNvSpPr txBox="1"/>
          <p:nvPr/>
        </p:nvSpPr>
        <p:spPr>
          <a:xfrm>
            <a:off x="4788308" y="869598"/>
            <a:ext cx="2615379" cy="584775"/>
          </a:xfrm>
          <a:prstGeom prst="rect">
            <a:avLst/>
          </a:prstGeom>
          <a:noFill/>
        </p:spPr>
        <p:txBody>
          <a:bodyPr wrap="square" rtlCol="0">
            <a:spAutoFit/>
          </a:bodyPr>
          <a:lstStyle/>
          <a:p>
            <a:r>
              <a:rPr lang="it-IT" sz="3200" b="1" dirty="0">
                <a:solidFill>
                  <a:srgbClr val="C00000"/>
                </a:solidFill>
              </a:rPr>
              <a:t>Materiali 2D</a:t>
            </a:r>
          </a:p>
        </p:txBody>
      </p:sp>
      <p:cxnSp>
        <p:nvCxnSpPr>
          <p:cNvPr id="5" name="Connettore 2 4">
            <a:extLst>
              <a:ext uri="{FF2B5EF4-FFF2-40B4-BE49-F238E27FC236}">
                <a16:creationId xmlns:a16="http://schemas.microsoft.com/office/drawing/2014/main" id="{3B73A979-3C8E-4E48-8618-F7A6F405D997}"/>
              </a:ext>
            </a:extLst>
          </p:cNvPr>
          <p:cNvCxnSpPr>
            <a:cxnSpLocks/>
            <a:stCxn id="2" idx="5"/>
            <a:endCxn id="14" idx="0"/>
          </p:cNvCxnSpPr>
          <p:nvPr/>
        </p:nvCxnSpPr>
        <p:spPr>
          <a:xfrm>
            <a:off x="7260534" y="1679945"/>
            <a:ext cx="655479" cy="940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D672101-C6AB-4DD7-861F-384617B7B673}"/>
              </a:ext>
            </a:extLst>
          </p:cNvPr>
          <p:cNvCxnSpPr>
            <a:cxnSpLocks/>
            <a:stCxn id="2" idx="3"/>
            <a:endCxn id="13" idx="0"/>
          </p:cNvCxnSpPr>
          <p:nvPr/>
        </p:nvCxnSpPr>
        <p:spPr>
          <a:xfrm flipH="1">
            <a:off x="4303777" y="1679945"/>
            <a:ext cx="627685" cy="91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9EFF53EE-B623-429F-B8C5-CADE7D0F585F}"/>
              </a:ext>
            </a:extLst>
          </p:cNvPr>
          <p:cNvSpPr/>
          <p:nvPr/>
        </p:nvSpPr>
        <p:spPr>
          <a:xfrm>
            <a:off x="3418314" y="2598019"/>
            <a:ext cx="1770926" cy="4745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X-</a:t>
            </a:r>
            <a:r>
              <a:rPr lang="it-IT" sz="2800" b="1" dirty="0" err="1">
                <a:solidFill>
                  <a:schemeClr val="tx1"/>
                </a:solidFill>
              </a:rPr>
              <a:t>Enes</a:t>
            </a:r>
            <a:endParaRPr lang="it-IT" sz="2800" b="1" dirty="0">
              <a:solidFill>
                <a:schemeClr val="tx1"/>
              </a:solidFill>
            </a:endParaRPr>
          </a:p>
        </p:txBody>
      </p:sp>
      <p:sp>
        <p:nvSpPr>
          <p:cNvPr id="14" name="Rettangolo 13">
            <a:extLst>
              <a:ext uri="{FF2B5EF4-FFF2-40B4-BE49-F238E27FC236}">
                <a16:creationId xmlns:a16="http://schemas.microsoft.com/office/drawing/2014/main" id="{4C7B8ECF-3834-46B1-AE8D-2759878B8CBC}"/>
              </a:ext>
            </a:extLst>
          </p:cNvPr>
          <p:cNvSpPr/>
          <p:nvPr/>
        </p:nvSpPr>
        <p:spPr>
          <a:xfrm>
            <a:off x="6960821" y="2620587"/>
            <a:ext cx="1910383" cy="4912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2D-TMD</a:t>
            </a:r>
          </a:p>
        </p:txBody>
      </p:sp>
      <p:sp>
        <p:nvSpPr>
          <p:cNvPr id="6" name="CasellaDiTesto 5">
            <a:extLst>
              <a:ext uri="{FF2B5EF4-FFF2-40B4-BE49-F238E27FC236}">
                <a16:creationId xmlns:a16="http://schemas.microsoft.com/office/drawing/2014/main" id="{EF8F4B22-036B-4EBC-A5CE-C41AF2F73F38}"/>
              </a:ext>
            </a:extLst>
          </p:cNvPr>
          <p:cNvSpPr txBox="1"/>
          <p:nvPr/>
        </p:nvSpPr>
        <p:spPr>
          <a:xfrm>
            <a:off x="3418314" y="3067689"/>
            <a:ext cx="1812866" cy="1200329"/>
          </a:xfrm>
          <a:prstGeom prst="rect">
            <a:avLst/>
          </a:prstGeom>
          <a:noFill/>
        </p:spPr>
        <p:txBody>
          <a:bodyPr wrap="square" rtlCol="0">
            <a:spAutoFit/>
          </a:bodyPr>
          <a:lstStyle/>
          <a:p>
            <a:pPr marL="285750" indent="-285750">
              <a:buFont typeface="Wingdings" panose="05000000000000000000" pitchFamily="2" charset="2"/>
              <a:buChar char="Ø"/>
            </a:pPr>
            <a:r>
              <a:rPr lang="it-IT" b="1" dirty="0"/>
              <a:t>Grafene</a:t>
            </a:r>
          </a:p>
          <a:p>
            <a:pPr marL="285750" indent="-285750">
              <a:buFont typeface="Wingdings" panose="05000000000000000000" pitchFamily="2" charset="2"/>
              <a:buChar char="Ø"/>
            </a:pPr>
            <a:r>
              <a:rPr lang="it-IT" b="1" dirty="0" err="1"/>
              <a:t>Silicene</a:t>
            </a:r>
            <a:endParaRPr lang="it-IT" b="1" dirty="0"/>
          </a:p>
          <a:p>
            <a:pPr marL="285750" indent="-285750">
              <a:buFont typeface="Wingdings" panose="05000000000000000000" pitchFamily="2" charset="2"/>
              <a:buChar char="Ø"/>
            </a:pPr>
            <a:r>
              <a:rPr lang="it-IT" b="1" dirty="0" err="1"/>
              <a:t>Germanene</a:t>
            </a:r>
            <a:endParaRPr lang="it-IT" b="1" dirty="0"/>
          </a:p>
          <a:p>
            <a:pPr marL="285750" indent="-285750">
              <a:buFont typeface="Wingdings" panose="05000000000000000000" pitchFamily="2" charset="2"/>
              <a:buChar char="Ø"/>
            </a:pPr>
            <a:r>
              <a:rPr lang="it-IT" b="1" dirty="0" err="1"/>
              <a:t>Fosforene</a:t>
            </a:r>
            <a:endParaRPr lang="it-IT" b="1" dirty="0"/>
          </a:p>
        </p:txBody>
      </p:sp>
      <p:sp>
        <p:nvSpPr>
          <p:cNvPr id="8" name="CasellaDiTesto 7">
            <a:extLst>
              <a:ext uri="{FF2B5EF4-FFF2-40B4-BE49-F238E27FC236}">
                <a16:creationId xmlns:a16="http://schemas.microsoft.com/office/drawing/2014/main" id="{0FD3AAD8-5FE3-4536-912D-CDFA9153C805}"/>
              </a:ext>
            </a:extLst>
          </p:cNvPr>
          <p:cNvSpPr txBox="1"/>
          <p:nvPr/>
        </p:nvSpPr>
        <p:spPr>
          <a:xfrm>
            <a:off x="6960821" y="3111838"/>
            <a:ext cx="1045479" cy="923330"/>
          </a:xfrm>
          <a:prstGeom prst="rect">
            <a:avLst/>
          </a:prstGeom>
          <a:noFill/>
        </p:spPr>
        <p:txBody>
          <a:bodyPr wrap="none" rtlCol="0">
            <a:spAutoFit/>
          </a:bodyPr>
          <a:lstStyle/>
          <a:p>
            <a:pPr marL="285750" indent="-285750">
              <a:buFont typeface="Wingdings" panose="05000000000000000000" pitchFamily="2" charset="2"/>
              <a:buChar char="Ø"/>
            </a:pPr>
            <a:r>
              <a:rPr lang="it-IT" b="1" dirty="0"/>
              <a:t>MoS</a:t>
            </a:r>
            <a:r>
              <a:rPr lang="it-IT" sz="1200" b="1" dirty="0"/>
              <a:t>2</a:t>
            </a:r>
          </a:p>
          <a:p>
            <a:pPr marL="285750" indent="-285750">
              <a:buFont typeface="Wingdings" panose="05000000000000000000" pitchFamily="2" charset="2"/>
              <a:buChar char="Ø"/>
            </a:pPr>
            <a:r>
              <a:rPr lang="it-IT" b="1" dirty="0"/>
              <a:t>HfS</a:t>
            </a:r>
            <a:r>
              <a:rPr lang="it-IT" sz="1200" b="1" dirty="0"/>
              <a:t>2</a:t>
            </a:r>
          </a:p>
          <a:p>
            <a:pPr marL="285750" indent="-285750">
              <a:buFont typeface="Wingdings" panose="05000000000000000000" pitchFamily="2" charset="2"/>
              <a:buChar char="Ø"/>
            </a:pPr>
            <a:endParaRPr lang="it-IT" b="1" dirty="0"/>
          </a:p>
        </p:txBody>
      </p:sp>
      <p:pic>
        <p:nvPicPr>
          <p:cNvPr id="21" name="Immagine 20">
            <a:extLst>
              <a:ext uri="{FF2B5EF4-FFF2-40B4-BE49-F238E27FC236}">
                <a16:creationId xmlns:a16="http://schemas.microsoft.com/office/drawing/2014/main" id="{6795081B-F77E-48C9-A8AD-B70641895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27" y="4494440"/>
            <a:ext cx="3025094" cy="19340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Immagine 22">
            <a:extLst>
              <a:ext uri="{FF2B5EF4-FFF2-40B4-BE49-F238E27FC236}">
                <a16:creationId xmlns:a16="http://schemas.microsoft.com/office/drawing/2014/main" id="{2514436A-3683-4535-8999-534056879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455" y="4467424"/>
            <a:ext cx="1628584" cy="194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ttangolo 14">
            <a:extLst>
              <a:ext uri="{FF2B5EF4-FFF2-40B4-BE49-F238E27FC236}">
                <a16:creationId xmlns:a16="http://schemas.microsoft.com/office/drawing/2014/main" id="{30A17FE0-9241-4A92-8769-7349C22796B1}"/>
              </a:ext>
            </a:extLst>
          </p:cNvPr>
          <p:cNvSpPr/>
          <p:nvPr/>
        </p:nvSpPr>
        <p:spPr>
          <a:xfrm>
            <a:off x="8195421" y="4494440"/>
            <a:ext cx="328025" cy="35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4132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ella 1">
                <a:extLst>
                  <a:ext uri="{FF2B5EF4-FFF2-40B4-BE49-F238E27FC236}">
                    <a16:creationId xmlns:a16="http://schemas.microsoft.com/office/drawing/2014/main" id="{CC0FACB2-BAFA-4014-8414-39FF05E1DD1E}"/>
                  </a:ext>
                </a:extLst>
              </p:cNvPr>
              <p:cNvGraphicFramePr>
                <a:graphicFrameLocks noGrp="1"/>
              </p:cNvGraphicFramePr>
              <p:nvPr>
                <p:extLst>
                  <p:ext uri="{D42A27DB-BD31-4B8C-83A1-F6EECF244321}">
                    <p14:modId xmlns:p14="http://schemas.microsoft.com/office/powerpoint/2010/main" val="571231094"/>
                  </p:ext>
                </p:extLst>
              </p:nvPr>
            </p:nvGraphicFramePr>
            <p:xfrm>
              <a:off x="1392703" y="1774743"/>
              <a:ext cx="10199075" cy="4644270"/>
            </p:xfrm>
            <a:graphic>
              <a:graphicData uri="http://schemas.openxmlformats.org/drawingml/2006/table">
                <a:tbl>
                  <a:tblPr firstRow="1" firstCol="1" bandRow="1">
                    <a:tableStyleId>{72833802-FEF1-4C79-8D5D-14CF1EAF98D9}</a:tableStyleId>
                  </a:tblPr>
                  <a:tblGrid>
                    <a:gridCol w="1735758">
                      <a:extLst>
                        <a:ext uri="{9D8B030D-6E8A-4147-A177-3AD203B41FA5}">
                          <a16:colId xmlns:a16="http://schemas.microsoft.com/office/drawing/2014/main" val="2476189766"/>
                        </a:ext>
                      </a:extLst>
                    </a:gridCol>
                    <a:gridCol w="1735758">
                      <a:extLst>
                        <a:ext uri="{9D8B030D-6E8A-4147-A177-3AD203B41FA5}">
                          <a16:colId xmlns:a16="http://schemas.microsoft.com/office/drawing/2014/main" val="1807439289"/>
                        </a:ext>
                      </a:extLst>
                    </a:gridCol>
                    <a:gridCol w="1520284">
                      <a:extLst>
                        <a:ext uri="{9D8B030D-6E8A-4147-A177-3AD203B41FA5}">
                          <a16:colId xmlns:a16="http://schemas.microsoft.com/office/drawing/2014/main" val="1534110097"/>
                        </a:ext>
                      </a:extLst>
                    </a:gridCol>
                    <a:gridCol w="1520284">
                      <a:extLst>
                        <a:ext uri="{9D8B030D-6E8A-4147-A177-3AD203B41FA5}">
                          <a16:colId xmlns:a16="http://schemas.microsoft.com/office/drawing/2014/main" val="1023394323"/>
                        </a:ext>
                      </a:extLst>
                    </a:gridCol>
                    <a:gridCol w="2729331">
                      <a:extLst>
                        <a:ext uri="{9D8B030D-6E8A-4147-A177-3AD203B41FA5}">
                          <a16:colId xmlns:a16="http://schemas.microsoft.com/office/drawing/2014/main" val="1343386384"/>
                        </a:ext>
                      </a:extLst>
                    </a:gridCol>
                    <a:gridCol w="957660">
                      <a:extLst>
                        <a:ext uri="{9D8B030D-6E8A-4147-A177-3AD203B41FA5}">
                          <a16:colId xmlns:a16="http://schemas.microsoft.com/office/drawing/2014/main" val="572737455"/>
                        </a:ext>
                      </a:extLst>
                    </a:gridCol>
                  </a:tblGrid>
                  <a:tr h="466605">
                    <a:tc>
                      <a:txBody>
                        <a:bodyPr/>
                        <a:lstStyle/>
                        <a:p>
                          <a:pPr algn="ctr"/>
                          <a:r>
                            <a:rPr lang="it-IT"/>
                            <a:t>2D Materials</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err="1"/>
                            <a:t>BandGap</a:t>
                          </a:r>
                          <a:r>
                            <a:rPr lang="it-IT" dirty="0"/>
                            <a:t> </a:t>
                          </a:r>
                          <a:r>
                            <a:rPr lang="it-IT" dirty="0" err="1"/>
                            <a:t>eV</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a:t>Struttura</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a:t>Mobilità µ </a:t>
                          </a:r>
                          <a14:m>
                            <m:oMath xmlns:m="http://schemas.openxmlformats.org/officeDocument/2006/math">
                              <m:f>
                                <m:fPr>
                                  <m:type m:val="skw"/>
                                  <m:ctrlPr>
                                    <a:rPr lang="it-IT" i="1" smtClean="0">
                                      <a:latin typeface="Cambria Math" panose="02040503050406030204" pitchFamily="18" charset="0"/>
                                    </a:rPr>
                                  </m:ctrlPr>
                                </m:fPr>
                                <m:num>
                                  <m:sSup>
                                    <m:sSupPr>
                                      <m:ctrlPr>
                                        <a:rPr lang="it-IT" i="1" smtClean="0">
                                          <a:latin typeface="Cambria Math" panose="02040503050406030204" pitchFamily="18" charset="0"/>
                                        </a:rPr>
                                      </m:ctrlPr>
                                    </m:sSupPr>
                                    <m:e>
                                      <m:r>
                                        <a:rPr lang="it-IT" smtClean="0">
                                          <a:latin typeface="Cambria Math" panose="02040503050406030204" pitchFamily="18" charset="0"/>
                                        </a:rPr>
                                        <m:t>𝒄𝒎</m:t>
                                      </m:r>
                                    </m:e>
                                    <m:sup>
                                      <m:r>
                                        <a:rPr lang="it-IT" smtClean="0">
                                          <a:latin typeface="Cambria Math" panose="02040503050406030204" pitchFamily="18" charset="0"/>
                                        </a:rPr>
                                        <m:t>𝟐</m:t>
                                      </m:r>
                                    </m:sup>
                                  </m:sSup>
                                </m:num>
                                <m:den>
                                  <m:r>
                                    <a:rPr lang="it-IT" smtClean="0">
                                      <a:latin typeface="Cambria Math" panose="02040503050406030204" pitchFamily="18" charset="0"/>
                                    </a:rPr>
                                    <m:t>𝑽</m:t>
                                  </m:r>
                                  <m:r>
                                    <a:rPr lang="it-IT" smtClean="0">
                                      <a:latin typeface="Cambria Math" panose="02040503050406030204" pitchFamily="18" charset="0"/>
                                    </a:rPr>
                                    <m:t>∗</m:t>
                                  </m:r>
                                  <m:r>
                                    <a:rPr lang="it-IT" smtClean="0">
                                      <a:latin typeface="Cambria Math" panose="02040503050406030204" pitchFamily="18" charset="0"/>
                                    </a:rPr>
                                    <m:t>𝒔𝒆𝒄</m:t>
                                  </m:r>
                                </m:den>
                              </m:f>
                            </m:oMath>
                          </a14:m>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a:t>PRO</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a:t>Ratio </a:t>
                          </a:r>
                          <a14:m>
                            <m:oMath xmlns:m="http://schemas.openxmlformats.org/officeDocument/2006/math">
                              <m:f>
                                <m:fPr>
                                  <m:ctrlPr>
                                    <a:rPr lang="it-IT" i="1" smtClean="0">
                                      <a:latin typeface="Cambria Math" panose="02040503050406030204" pitchFamily="18" charset="0"/>
                                    </a:rPr>
                                  </m:ctrlPr>
                                </m:fPr>
                                <m:num>
                                  <m:sSub>
                                    <m:sSubPr>
                                      <m:ctrlPr>
                                        <a:rPr lang="it-IT" i="1" smtClean="0">
                                          <a:latin typeface="Cambria Math" panose="02040503050406030204" pitchFamily="18" charset="0"/>
                                        </a:rPr>
                                      </m:ctrlPr>
                                    </m:sSubPr>
                                    <m:e>
                                      <m:r>
                                        <a:rPr lang="it-IT" smtClean="0">
                                          <a:latin typeface="Cambria Math" panose="02040503050406030204" pitchFamily="18" charset="0"/>
                                        </a:rPr>
                                        <m:t>𝑰</m:t>
                                      </m:r>
                                    </m:e>
                                    <m:sub>
                                      <m:r>
                                        <a:rPr lang="it-IT" smtClean="0">
                                          <a:latin typeface="Cambria Math" panose="02040503050406030204" pitchFamily="18" charset="0"/>
                                        </a:rPr>
                                        <m:t>𝑶𝑵</m:t>
                                      </m:r>
                                    </m:sub>
                                  </m:sSub>
                                </m:num>
                                <m:den>
                                  <m:sSub>
                                    <m:sSubPr>
                                      <m:ctrlPr>
                                        <a:rPr lang="it-IT" i="1" smtClean="0">
                                          <a:latin typeface="Cambria Math" panose="02040503050406030204" pitchFamily="18" charset="0"/>
                                        </a:rPr>
                                      </m:ctrlPr>
                                    </m:sSubPr>
                                    <m:e>
                                      <m:r>
                                        <a:rPr lang="it-IT" smtClean="0">
                                          <a:latin typeface="Cambria Math" panose="02040503050406030204" pitchFamily="18" charset="0"/>
                                        </a:rPr>
                                        <m:t>𝑰</m:t>
                                      </m:r>
                                    </m:e>
                                    <m:sub>
                                      <m:r>
                                        <a:rPr lang="it-IT" smtClean="0">
                                          <a:latin typeface="Cambria Math" panose="02040503050406030204" pitchFamily="18" charset="0"/>
                                        </a:rPr>
                                        <m:t>𝑶𝑭𝑭</m:t>
                                      </m:r>
                                    </m:sub>
                                  </m:sSub>
                                </m:den>
                              </m:f>
                            </m:oMath>
                          </a14:m>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60957516"/>
                      </a:ext>
                    </a:extLst>
                  </a:tr>
                  <a:tr h="466605">
                    <a:tc>
                      <a:txBody>
                        <a:bodyPr/>
                        <a:lstStyle/>
                        <a:p>
                          <a:pPr marL="0" indent="0" algn="ctr">
                            <a:buFont typeface="Arial" panose="020B0604020202020204" pitchFamily="34" charset="0"/>
                            <a:buNone/>
                          </a:pPr>
                          <a:r>
                            <a:rPr lang="it-IT" b="1" dirty="0"/>
                            <a:t>Grafene</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Esagonale a nido d’ape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20000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Sottile, leggero, impermeabile, opacità regolabile in tensione, flessibile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10</a:t>
                          </a: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41047097"/>
                      </a:ext>
                    </a:extLst>
                  </a:tr>
                  <a:tr h="466605">
                    <a:tc>
                      <a:txBody>
                        <a:bodyPr/>
                        <a:lstStyle/>
                        <a:p>
                          <a:pPr algn="ctr"/>
                          <a:r>
                            <a:rPr lang="it-IT" b="1" dirty="0"/>
                            <a:t>MOS</a:t>
                          </a:r>
                          <a:r>
                            <a:rPr lang="it-IT" sz="1200" b="1" dirty="0"/>
                            <a:t>2</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1,3-1,8</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Prisma esagonale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200-400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latin typeface="Arial" panose="020B0604020202020204" pitchFamily="34" charset="0"/>
                              <a:cs typeface="Arial" panose="020B0604020202020204" pitchFamily="34" charset="0"/>
                            </a:rPr>
                            <a:t>Alta stabilità termica</a:t>
                          </a:r>
                        </a:p>
                      </a:txBody>
                      <a:tcPr anchor="ctr"/>
                    </a:tc>
                    <a:tc>
                      <a:txBody>
                        <a:bodyPr/>
                        <a:lstStyle/>
                        <a:p>
                          <a:pPr algn="ctr"/>
                          <a:r>
                            <a:rPr lang="it-IT" dirty="0"/>
                            <a:t>&gt;</a:t>
                          </a:r>
                          <a14:m>
                            <m:oMath xmlns:m="http://schemas.openxmlformats.org/officeDocument/2006/math">
                              <m:sSup>
                                <m:sSupPr>
                                  <m:ctrlPr>
                                    <a:rPr lang="it-IT" i="1" smtClean="0">
                                      <a:latin typeface="Cambria Math" panose="02040503050406030204" pitchFamily="18" charset="0"/>
                                    </a:rPr>
                                  </m:ctrlPr>
                                </m:sSupPr>
                                <m:e>
                                  <m:r>
                                    <a:rPr lang="it-IT" smtClean="0">
                                      <a:latin typeface="Cambria Math" panose="02040503050406030204" pitchFamily="18" charset="0"/>
                                    </a:rPr>
                                    <m:t>10</m:t>
                                  </m:r>
                                </m:e>
                                <m:sup>
                                  <m:r>
                                    <a:rPr lang="it-IT" smtClean="0">
                                      <a:latin typeface="Cambria Math" panose="02040503050406030204" pitchFamily="18" charset="0"/>
                                    </a:rPr>
                                    <m:t>4</m:t>
                                  </m:r>
                                </m:sup>
                              </m:sSup>
                            </m:oMath>
                          </a14:m>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80851109"/>
                      </a:ext>
                    </a:extLst>
                  </a:tr>
                  <a:tr h="466605">
                    <a:tc>
                      <a:txBody>
                        <a:bodyPr/>
                        <a:lstStyle/>
                        <a:p>
                          <a:pPr algn="ctr"/>
                          <a:r>
                            <a:rPr lang="it-IT" b="1" dirty="0"/>
                            <a:t>H-BN</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5,7</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latin typeface="Arial" panose="020B0604020202020204" pitchFamily="34" charset="0"/>
                              <a:cs typeface="Arial" panose="020B0604020202020204" pitchFamily="34" charset="0"/>
                            </a:rPr>
                            <a:t>Simile a quella del grafene</a:t>
                          </a:r>
                        </a:p>
                      </a:txBody>
                      <a:tcPr anchor="ctr"/>
                    </a:tc>
                    <a:tc>
                      <a:txBody>
                        <a:bodyPr/>
                        <a:lstStyle/>
                        <a:p>
                          <a:pPr algn="ctr"/>
                          <a:r>
                            <a:rPr lang="it-IT">
                              <a:latin typeface="Arial" panose="020B0604020202020204" pitchFamily="34" charset="0"/>
                              <a:cs typeface="Arial" panose="020B0604020202020204" pitchFamily="34" charset="0"/>
                            </a:rPr>
                            <a:t>-</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t>Alta stabilità termica e chimica, alta qualità del cristallo</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0108642"/>
                      </a:ext>
                    </a:extLst>
                  </a:tr>
                  <a:tr h="466605">
                    <a:tc>
                      <a:txBody>
                        <a:bodyPr/>
                        <a:lstStyle/>
                        <a:p>
                          <a:pPr algn="ctr"/>
                          <a:r>
                            <a:rPr lang="it-IT" b="1" dirty="0"/>
                            <a:t>BP</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0,3</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A nido d’ape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1000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Alta frequenza, thin-film electronics</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8620857"/>
                      </a:ext>
                    </a:extLst>
                  </a:tr>
                  <a:tr h="466605">
                    <a:tc>
                      <a:txBody>
                        <a:bodyPr/>
                        <a:lstStyle/>
                        <a:p>
                          <a:pPr algn="ctr"/>
                          <a:r>
                            <a:rPr lang="it-IT" b="1" dirty="0"/>
                            <a:t>HfS</a:t>
                          </a:r>
                          <a:r>
                            <a:rPr lang="it-IT" sz="1200" b="1" dirty="0"/>
                            <a:t>2</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1,8</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tc>
                      <a:txBody>
                        <a:bodyPr/>
                        <a:lstStyle/>
                        <a:p>
                          <a:pPr algn="ctr"/>
                          <a:r>
                            <a:rPr lang="it-IT"/>
                            <a:t>1800</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0022160"/>
                      </a:ext>
                    </a:extLst>
                  </a:tr>
                </a:tbl>
              </a:graphicData>
            </a:graphic>
          </p:graphicFrame>
        </mc:Choice>
        <mc:Fallback xmlns="">
          <p:graphicFrame>
            <p:nvGraphicFramePr>
              <p:cNvPr id="2" name="Tabella 1">
                <a:extLst>
                  <a:ext uri="{FF2B5EF4-FFF2-40B4-BE49-F238E27FC236}">
                    <a16:creationId xmlns:a16="http://schemas.microsoft.com/office/drawing/2014/main" id="{CC0FACB2-BAFA-4014-8414-39FF05E1DD1E}"/>
                  </a:ext>
                </a:extLst>
              </p:cNvPr>
              <p:cNvGraphicFramePr>
                <a:graphicFrameLocks noGrp="1"/>
              </p:cNvGraphicFramePr>
              <p:nvPr>
                <p:extLst>
                  <p:ext uri="{D42A27DB-BD31-4B8C-83A1-F6EECF244321}">
                    <p14:modId xmlns:p14="http://schemas.microsoft.com/office/powerpoint/2010/main" val="571231094"/>
                  </p:ext>
                </p:extLst>
              </p:nvPr>
            </p:nvGraphicFramePr>
            <p:xfrm>
              <a:off x="1392703" y="1774743"/>
              <a:ext cx="10199075" cy="4644270"/>
            </p:xfrm>
            <a:graphic>
              <a:graphicData uri="http://schemas.openxmlformats.org/drawingml/2006/table">
                <a:tbl>
                  <a:tblPr firstRow="1" firstCol="1" bandRow="1">
                    <a:tableStyleId>{72833802-FEF1-4C79-8D5D-14CF1EAF98D9}</a:tableStyleId>
                  </a:tblPr>
                  <a:tblGrid>
                    <a:gridCol w="1735758">
                      <a:extLst>
                        <a:ext uri="{9D8B030D-6E8A-4147-A177-3AD203B41FA5}">
                          <a16:colId xmlns:a16="http://schemas.microsoft.com/office/drawing/2014/main" val="2476189766"/>
                        </a:ext>
                      </a:extLst>
                    </a:gridCol>
                    <a:gridCol w="1735758">
                      <a:extLst>
                        <a:ext uri="{9D8B030D-6E8A-4147-A177-3AD203B41FA5}">
                          <a16:colId xmlns:a16="http://schemas.microsoft.com/office/drawing/2014/main" val="1807439289"/>
                        </a:ext>
                      </a:extLst>
                    </a:gridCol>
                    <a:gridCol w="1520284">
                      <a:extLst>
                        <a:ext uri="{9D8B030D-6E8A-4147-A177-3AD203B41FA5}">
                          <a16:colId xmlns:a16="http://schemas.microsoft.com/office/drawing/2014/main" val="1534110097"/>
                        </a:ext>
                      </a:extLst>
                    </a:gridCol>
                    <a:gridCol w="1520284">
                      <a:extLst>
                        <a:ext uri="{9D8B030D-6E8A-4147-A177-3AD203B41FA5}">
                          <a16:colId xmlns:a16="http://schemas.microsoft.com/office/drawing/2014/main" val="1023394323"/>
                        </a:ext>
                      </a:extLst>
                    </a:gridCol>
                    <a:gridCol w="2729331">
                      <a:extLst>
                        <a:ext uri="{9D8B030D-6E8A-4147-A177-3AD203B41FA5}">
                          <a16:colId xmlns:a16="http://schemas.microsoft.com/office/drawing/2014/main" val="1343386384"/>
                        </a:ext>
                      </a:extLst>
                    </a:gridCol>
                    <a:gridCol w="957660">
                      <a:extLst>
                        <a:ext uri="{9D8B030D-6E8A-4147-A177-3AD203B41FA5}">
                          <a16:colId xmlns:a16="http://schemas.microsoft.com/office/drawing/2014/main" val="572737455"/>
                        </a:ext>
                      </a:extLst>
                    </a:gridCol>
                  </a:tblGrid>
                  <a:tr h="794385">
                    <a:tc>
                      <a:txBody>
                        <a:bodyPr/>
                        <a:lstStyle/>
                        <a:p>
                          <a:pPr algn="ctr"/>
                          <a:r>
                            <a:rPr lang="it-IT"/>
                            <a:t>2D Materials</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err="1"/>
                            <a:t>BandGap</a:t>
                          </a:r>
                          <a:r>
                            <a:rPr lang="it-IT" dirty="0"/>
                            <a:t> </a:t>
                          </a:r>
                          <a:r>
                            <a:rPr lang="it-IT" dirty="0" err="1"/>
                            <a:t>eV</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a:t>Struttura</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endParaRPr lang="it-IT"/>
                        </a:p>
                      </a:txBody>
                      <a:tcPr anchor="ctr">
                        <a:blipFill>
                          <a:blip r:embed="rId2"/>
                          <a:stretch>
                            <a:fillRect l="-328000" t="-29231" r="-242400" b="-492308"/>
                          </a:stretch>
                        </a:blipFill>
                      </a:tcPr>
                    </a:tc>
                    <a:tc>
                      <a:txBody>
                        <a:bodyPr/>
                        <a:lstStyle/>
                        <a:p>
                          <a:pPr algn="ctr"/>
                          <a:r>
                            <a:rPr lang="it-IT"/>
                            <a:t>PRO</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endParaRPr lang="it-IT"/>
                        </a:p>
                      </a:txBody>
                      <a:tcPr anchor="ctr">
                        <a:blipFill>
                          <a:blip r:embed="rId2"/>
                          <a:stretch>
                            <a:fillRect l="-966879" t="-29231" r="-637" b="-492308"/>
                          </a:stretch>
                        </a:blipFill>
                      </a:tcPr>
                    </a:tc>
                    <a:extLst>
                      <a:ext uri="{0D108BD9-81ED-4DB2-BD59-A6C34878D82A}">
                        <a16:rowId xmlns:a16="http://schemas.microsoft.com/office/drawing/2014/main" val="2060957516"/>
                      </a:ext>
                    </a:extLst>
                  </a:tr>
                  <a:tr h="1188720">
                    <a:tc>
                      <a:txBody>
                        <a:bodyPr/>
                        <a:lstStyle/>
                        <a:p>
                          <a:pPr marL="0" indent="0" algn="ctr">
                            <a:buFont typeface="Arial" panose="020B0604020202020204" pitchFamily="34" charset="0"/>
                            <a:buNone/>
                          </a:pPr>
                          <a:r>
                            <a:rPr lang="it-IT" b="1" dirty="0"/>
                            <a:t>Grafene</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Esagonale a nido d’ape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20000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Sottile, leggero, impermeabile, opacità regolabile in tensione, flessibile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10</a:t>
                          </a: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41047097"/>
                      </a:ext>
                    </a:extLst>
                  </a:tr>
                  <a:tr h="640080">
                    <a:tc>
                      <a:txBody>
                        <a:bodyPr/>
                        <a:lstStyle/>
                        <a:p>
                          <a:pPr algn="ctr"/>
                          <a:r>
                            <a:rPr lang="it-IT" b="1" dirty="0"/>
                            <a:t>MOS</a:t>
                          </a:r>
                          <a:r>
                            <a:rPr lang="it-IT" sz="1200" b="1" dirty="0"/>
                            <a:t>2</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1,3-1,8</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Prisma esagonale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200-400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latin typeface="Arial" panose="020B0604020202020204" pitchFamily="34" charset="0"/>
                              <a:cs typeface="Arial" panose="020B0604020202020204" pitchFamily="34" charset="0"/>
                            </a:rPr>
                            <a:t>Alta stabilità termica</a:t>
                          </a:r>
                        </a:p>
                      </a:txBody>
                      <a:tcPr anchor="ctr"/>
                    </a:tc>
                    <a:tc>
                      <a:txBody>
                        <a:bodyPr/>
                        <a:lstStyle/>
                        <a:p>
                          <a:endParaRPr lang="it-IT"/>
                        </a:p>
                      </a:txBody>
                      <a:tcPr anchor="ctr">
                        <a:blipFill>
                          <a:blip r:embed="rId2"/>
                          <a:stretch>
                            <a:fillRect l="-966879" t="-345714" r="-637" b="-323810"/>
                          </a:stretch>
                        </a:blipFill>
                      </a:tcPr>
                    </a:tc>
                    <a:extLst>
                      <a:ext uri="{0D108BD9-81ED-4DB2-BD59-A6C34878D82A}">
                        <a16:rowId xmlns:a16="http://schemas.microsoft.com/office/drawing/2014/main" val="2780851109"/>
                      </a:ext>
                    </a:extLst>
                  </a:tr>
                  <a:tr h="914400">
                    <a:tc>
                      <a:txBody>
                        <a:bodyPr/>
                        <a:lstStyle/>
                        <a:p>
                          <a:pPr algn="ctr"/>
                          <a:r>
                            <a:rPr lang="it-IT" b="1" dirty="0"/>
                            <a:t>H-BN</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5,7</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latin typeface="Arial" panose="020B0604020202020204" pitchFamily="34" charset="0"/>
                              <a:cs typeface="Arial" panose="020B0604020202020204" pitchFamily="34" charset="0"/>
                            </a:rPr>
                            <a:t>Simile a quella del grafene</a:t>
                          </a:r>
                        </a:p>
                      </a:txBody>
                      <a:tcPr anchor="ctr"/>
                    </a:tc>
                    <a:tc>
                      <a:txBody>
                        <a:bodyPr/>
                        <a:lstStyle/>
                        <a:p>
                          <a:pPr algn="ctr"/>
                          <a:r>
                            <a:rPr lang="it-IT">
                              <a:latin typeface="Arial" panose="020B0604020202020204" pitchFamily="34" charset="0"/>
                              <a:cs typeface="Arial" panose="020B0604020202020204" pitchFamily="34" charset="0"/>
                            </a:rPr>
                            <a:t>-</a:t>
                          </a:r>
                          <a:endParaRPr lang="it-IT" dirty="0">
                            <a:latin typeface="Arial" panose="020B0604020202020204" pitchFamily="34" charset="0"/>
                            <a:cs typeface="Arial" panose="020B0604020202020204" pitchFamily="34" charset="0"/>
                          </a:endParaRPr>
                        </a:p>
                      </a:txBody>
                      <a:tcPr anchor="ctr"/>
                    </a:tc>
                    <a:tc>
                      <a:txBody>
                        <a:bodyPr/>
                        <a:lstStyle/>
                        <a:p>
                          <a:pPr algn="ctr"/>
                          <a:r>
                            <a:rPr lang="it-IT" dirty="0"/>
                            <a:t>Alta stabilità termica e chimica, alta qualità del cristallo</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0108642"/>
                      </a:ext>
                    </a:extLst>
                  </a:tr>
                  <a:tr h="640080">
                    <a:tc>
                      <a:txBody>
                        <a:bodyPr/>
                        <a:lstStyle/>
                        <a:p>
                          <a:pPr algn="ctr"/>
                          <a:r>
                            <a:rPr lang="it-IT" b="1" dirty="0"/>
                            <a:t>BP</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0,3</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A nido d’ape</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1000</a:t>
                          </a:r>
                          <a:endParaRPr lang="it-IT" dirty="0">
                            <a:latin typeface="Arial" panose="020B0604020202020204" pitchFamily="34" charset="0"/>
                            <a:cs typeface="Arial" panose="020B0604020202020204" pitchFamily="34" charset="0"/>
                          </a:endParaRPr>
                        </a:p>
                      </a:txBody>
                      <a:tcPr anchor="ctr"/>
                    </a:tc>
                    <a:tc>
                      <a:txBody>
                        <a:bodyPr/>
                        <a:lstStyle/>
                        <a:p>
                          <a:pPr algn="ctr"/>
                          <a:r>
                            <a:rPr lang="it-IT"/>
                            <a:t>Alta frequenza, thin-film electronics</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8620857"/>
                      </a:ext>
                    </a:extLst>
                  </a:tr>
                  <a:tr h="466605">
                    <a:tc>
                      <a:txBody>
                        <a:bodyPr/>
                        <a:lstStyle/>
                        <a:p>
                          <a:pPr algn="ctr"/>
                          <a:r>
                            <a:rPr lang="it-IT" b="1" dirty="0"/>
                            <a:t>HfS</a:t>
                          </a:r>
                          <a:r>
                            <a:rPr lang="it-IT" sz="1200" b="1" dirty="0"/>
                            <a:t>2</a:t>
                          </a:r>
                          <a:endParaRPr lang="it-IT" b="1" dirty="0">
                            <a:latin typeface="Arial" panose="020B0604020202020204" pitchFamily="34" charset="0"/>
                            <a:cs typeface="Arial" panose="020B0604020202020204" pitchFamily="34" charset="0"/>
                          </a:endParaRPr>
                        </a:p>
                      </a:txBody>
                      <a:tcPr anchor="ctr">
                        <a:solidFill>
                          <a:schemeClr val="accent3">
                            <a:lumMod val="40000"/>
                            <a:lumOff val="60000"/>
                          </a:schemeClr>
                        </a:solidFill>
                      </a:tcPr>
                    </a:tc>
                    <a:tc>
                      <a:txBody>
                        <a:bodyPr/>
                        <a:lstStyle/>
                        <a:p>
                          <a:pPr algn="ctr"/>
                          <a:r>
                            <a:rPr lang="it-IT"/>
                            <a:t>1,8</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tc>
                      <a:txBody>
                        <a:bodyPr/>
                        <a:lstStyle/>
                        <a:p>
                          <a:pPr algn="ctr"/>
                          <a:r>
                            <a:rPr lang="it-IT"/>
                            <a:t>1800</a:t>
                          </a: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tc>
                      <a:txBody>
                        <a:bodyPr/>
                        <a:lstStyle/>
                        <a:p>
                          <a:pPr algn="ct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0022160"/>
                      </a:ext>
                    </a:extLst>
                  </a:tr>
                </a:tbl>
              </a:graphicData>
            </a:graphic>
          </p:graphicFrame>
        </mc:Fallback>
      </mc:AlternateContent>
      <p:sp>
        <p:nvSpPr>
          <p:cNvPr id="3" name="Rettangolo 2">
            <a:extLst>
              <a:ext uri="{FF2B5EF4-FFF2-40B4-BE49-F238E27FC236}">
                <a16:creationId xmlns:a16="http://schemas.microsoft.com/office/drawing/2014/main" id="{7C522D27-725D-49E1-A20A-B785886A95B9}"/>
              </a:ext>
            </a:extLst>
          </p:cNvPr>
          <p:cNvSpPr/>
          <p:nvPr/>
        </p:nvSpPr>
        <p:spPr>
          <a:xfrm>
            <a:off x="3681717" y="678115"/>
            <a:ext cx="4828566" cy="584775"/>
          </a:xfrm>
          <a:prstGeom prst="rect">
            <a:avLst/>
          </a:prstGeom>
        </p:spPr>
        <p:txBody>
          <a:bodyPr wrap="none">
            <a:spAutoFit/>
          </a:bodyPr>
          <a:lstStyle/>
          <a:p>
            <a:r>
              <a:rPr lang="it-IT" sz="3200" b="1" dirty="0">
                <a:solidFill>
                  <a:srgbClr val="C00000"/>
                </a:solidFill>
                <a:latin typeface="Arial" panose="020B0604020202020204" pitchFamily="34" charset="0"/>
                <a:cs typeface="Arial" panose="020B0604020202020204" pitchFamily="34" charset="0"/>
              </a:rPr>
              <a:t>Materiali bidimensionali</a:t>
            </a:r>
          </a:p>
        </p:txBody>
      </p:sp>
    </p:spTree>
    <p:extLst>
      <p:ext uri="{BB962C8B-B14F-4D97-AF65-F5344CB8AC3E}">
        <p14:creationId xmlns:p14="http://schemas.microsoft.com/office/powerpoint/2010/main" val="82547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F24F75B8-C192-4310-8878-4462106BC5F5}"/>
              </a:ext>
            </a:extLst>
          </p:cNvPr>
          <p:cNvSpPr txBox="1">
            <a:spLocks noGrp="1"/>
          </p:cNvSpPr>
          <p:nvPr>
            <p:ph type="title"/>
          </p:nvPr>
        </p:nvSpPr>
        <p:spPr>
          <a:xfrm>
            <a:off x="2592925" y="624110"/>
            <a:ext cx="8911687" cy="1280890"/>
          </a:xfrm>
          <a:prstGeom prst="rect">
            <a:avLst/>
          </a:prstGeom>
        </p:spPr>
        <p:txBody>
          <a:bodyPr rtlCol="0">
            <a:normAutofit/>
          </a:bodyPr>
          <a:lstStyle/>
          <a:p>
            <a:r>
              <a:rPr lang="it-IT" b="1" dirty="0">
                <a:solidFill>
                  <a:srgbClr val="C00000"/>
                </a:solidFill>
              </a:rPr>
              <a:t>Obiettivi applicazioni digitali</a:t>
            </a: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223ED457-4F63-4F62-BE20-BCFD5047D864}"/>
                  </a:ext>
                </a:extLst>
              </p:cNvPr>
              <p:cNvSpPr>
                <a:spLocks noGrp="1"/>
              </p:cNvSpPr>
              <p:nvPr>
                <p:ph idx="1"/>
              </p:nvPr>
            </p:nvSpPr>
            <p:spPr>
              <a:xfrm>
                <a:off x="2448233" y="1730477"/>
                <a:ext cx="6408720" cy="4239738"/>
              </a:xfrm>
            </p:spPr>
            <p:txBody>
              <a:bodyPr>
                <a:normAutofit lnSpcReduction="10000"/>
              </a:bodyPr>
              <a:lstStyle/>
              <a:p>
                <a:pPr marL="285750" indent="-285750">
                  <a:lnSpc>
                    <a:spcPct val="90000"/>
                  </a:lnSpc>
                  <a:buFont typeface="Wingdings" panose="05000000000000000000" pitchFamily="2" charset="2"/>
                  <a:buChar char="Ø"/>
                </a:pPr>
                <a:r>
                  <a:rPr lang="it-IT" sz="2000" b="1" dirty="0">
                    <a:solidFill>
                      <a:schemeClr val="tx1"/>
                    </a:solidFill>
                    <a:latin typeface="Arial" panose="020B0604020202020204" pitchFamily="34" charset="0"/>
                    <a:cs typeface="Arial" panose="020B0604020202020204" pitchFamily="34" charset="0"/>
                  </a:rPr>
                  <a:t>Alta mobilità;</a:t>
                </a:r>
              </a:p>
              <a:p>
                <a:pPr marL="285750" indent="-285750">
                  <a:lnSpc>
                    <a:spcPct val="90000"/>
                  </a:lnSpc>
                  <a:buFont typeface="Wingdings" panose="05000000000000000000" pitchFamily="2" charset="2"/>
                  <a:buChar char="Ø"/>
                </a:pPr>
                <a:endParaRPr lang="it-IT" sz="2000" b="1" i="1" dirty="0">
                  <a:latin typeface="Cambria Math" panose="02040503050406030204" pitchFamily="18" charset="0"/>
                </a:endParaRPr>
              </a:p>
              <a:p>
                <a:pPr marL="285750" indent="-285750">
                  <a:lnSpc>
                    <a:spcPct val="90000"/>
                  </a:lnSpc>
                  <a:buFont typeface="Wingdings" panose="05000000000000000000" pitchFamily="2" charset="2"/>
                  <a:buChar char="Ø"/>
                </a:pPr>
                <a14:m>
                  <m:oMath xmlns:m="http://schemas.openxmlformats.org/officeDocument/2006/math">
                    <m:sSub>
                      <m:sSubPr>
                        <m:ctrlPr>
                          <a:rPr lang="it-IT" sz="2000" b="1"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𝑬</m:t>
                        </m:r>
                      </m:e>
                      <m:sub>
                        <m:r>
                          <a:rPr lang="it-IT" sz="2000" b="1" i="1" smtClean="0">
                            <a:solidFill>
                              <a:schemeClr val="tx1"/>
                            </a:solidFill>
                            <a:latin typeface="Cambria Math" panose="02040503050406030204" pitchFamily="18" charset="0"/>
                          </a:rPr>
                          <m:t>𝒈</m:t>
                        </m:r>
                      </m:sub>
                    </m:sSub>
                    <m:r>
                      <a:rPr lang="it-IT" sz="2000" b="1" i="1" smtClean="0">
                        <a:solidFill>
                          <a:schemeClr val="tx1"/>
                        </a:solidFill>
                        <a:latin typeface="Cambria Math" panose="02040503050406030204" pitchFamily="18" charset="0"/>
                      </a:rPr>
                      <m:t> </m:t>
                    </m:r>
                  </m:oMath>
                </a14:m>
                <a:r>
                  <a:rPr lang="it-IT" sz="2000" b="1"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it-IT" sz="2000" b="1"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𝑬</m:t>
                        </m:r>
                      </m:e>
                      <m:sub>
                        <m:r>
                          <a:rPr lang="it-IT" sz="2000" b="1" i="1" smtClean="0">
                            <a:solidFill>
                              <a:schemeClr val="tx1"/>
                            </a:solidFill>
                            <a:latin typeface="Cambria Math" panose="02040503050406030204" pitchFamily="18" charset="0"/>
                          </a:rPr>
                          <m:t>𝒈𝑺𝒊</m:t>
                        </m:r>
                      </m:sub>
                    </m:sSub>
                  </m:oMath>
                </a14:m>
                <a:r>
                  <a:rPr lang="it-IT" sz="2000" b="1" dirty="0">
                    <a:solidFill>
                      <a:schemeClr val="tx1"/>
                    </a:solidFill>
                    <a:latin typeface="Arial" panose="020B0604020202020204" pitchFamily="34" charset="0"/>
                    <a:cs typeface="Arial" panose="020B0604020202020204" pitchFamily="34" charset="0"/>
                  </a:rPr>
                  <a:t>;</a:t>
                </a:r>
                <a:endParaRPr lang="it-IT" sz="2000" b="1" dirty="0">
                  <a:latin typeface="Arial" panose="020B0604020202020204" pitchFamily="34" charset="0"/>
                  <a:cs typeface="Arial" panose="020B0604020202020204" pitchFamily="34" charset="0"/>
                </a:endParaRPr>
              </a:p>
              <a:p>
                <a:pPr marL="0" indent="0">
                  <a:lnSpc>
                    <a:spcPct val="90000"/>
                  </a:lnSpc>
                  <a:buNone/>
                </a:pPr>
                <a:endParaRPr lang="it-IT" sz="2000" b="1" dirty="0">
                  <a:latin typeface="Arial" panose="020B0604020202020204" pitchFamily="34" charset="0"/>
                  <a:cs typeface="Arial" panose="020B0604020202020204" pitchFamily="34" charset="0"/>
                </a:endParaRPr>
              </a:p>
              <a:p>
                <a:pPr marL="285750" indent="-285750">
                  <a:lnSpc>
                    <a:spcPct val="90000"/>
                  </a:lnSpc>
                  <a:buFont typeface="Wingdings" panose="05000000000000000000" pitchFamily="2" charset="2"/>
                  <a:buChar char="Ø"/>
                </a:pPr>
                <a:r>
                  <a:rPr lang="it-IT" sz="2000" b="1" dirty="0">
                    <a:solidFill>
                      <a:schemeClr val="tx1"/>
                    </a:solidFill>
                    <a:latin typeface="Arial" panose="020B0604020202020204" pitchFamily="34" charset="0"/>
                    <a:cs typeface="Arial" panose="020B0604020202020204" pitchFamily="34" charset="0"/>
                  </a:rPr>
                  <a:t>Bassa SS;</a:t>
                </a:r>
              </a:p>
              <a:p>
                <a:pPr>
                  <a:lnSpc>
                    <a:spcPct val="90000"/>
                  </a:lnSpc>
                </a:pPr>
                <a:endParaRPr lang="it-IT" sz="2000" b="1" dirty="0">
                  <a:latin typeface="Arial" panose="020B0604020202020204" pitchFamily="34" charset="0"/>
                  <a:cs typeface="Arial" panose="020B0604020202020204" pitchFamily="34" charset="0"/>
                </a:endParaRPr>
              </a:p>
              <a:p>
                <a:pPr marL="285750" indent="-285750">
                  <a:lnSpc>
                    <a:spcPct val="90000"/>
                  </a:lnSpc>
                  <a:buFont typeface="Wingdings" panose="05000000000000000000" pitchFamily="2" charset="2"/>
                  <a:buChar char="Ø"/>
                </a:pPr>
                <a:r>
                  <a:rPr lang="it-IT" sz="2000" b="1" dirty="0">
                    <a:solidFill>
                      <a:schemeClr val="tx1"/>
                    </a:solidFill>
                    <a:latin typeface="Arial" panose="020B0604020202020204" pitchFamily="34" charset="0"/>
                    <a:cs typeface="Arial" panose="020B0604020202020204" pitchFamily="34" charset="0"/>
                  </a:rPr>
                  <a:t>Miglior compromesso potenza/velocità;</a:t>
                </a:r>
              </a:p>
              <a:p>
                <a:pPr>
                  <a:lnSpc>
                    <a:spcPct val="90000"/>
                  </a:lnSpc>
                </a:pPr>
                <a:endParaRPr lang="it-IT" sz="2000" b="1" dirty="0">
                  <a:solidFill>
                    <a:schemeClr val="tx1"/>
                  </a:solidFill>
                  <a:latin typeface="Arial" panose="020B0604020202020204" pitchFamily="34" charset="0"/>
                  <a:cs typeface="Arial" panose="020B0604020202020204" pitchFamily="34" charset="0"/>
                </a:endParaRPr>
              </a:p>
              <a:p>
                <a:pPr marL="285750" indent="-285750">
                  <a:lnSpc>
                    <a:spcPct val="90000"/>
                  </a:lnSpc>
                  <a:buFont typeface="Wingdings" panose="05000000000000000000" pitchFamily="2" charset="2"/>
                  <a:buChar char="Ø"/>
                </a:pPr>
                <a:r>
                  <a:rPr lang="it-IT" sz="2000" b="1" dirty="0">
                    <a:solidFill>
                      <a:schemeClr val="tx1"/>
                    </a:solidFill>
                    <a:latin typeface="Arial" panose="020B0604020202020204" pitchFamily="34" charset="0"/>
                    <a:cs typeface="Arial" panose="020B0604020202020204" pitchFamily="34" charset="0"/>
                  </a:rPr>
                  <a:t>Alto rapporto </a:t>
                </a:r>
                <a14:m>
                  <m:oMath xmlns:m="http://schemas.openxmlformats.org/officeDocument/2006/math">
                    <m:f>
                      <m:fPr>
                        <m:ctrlPr>
                          <a:rPr lang="it-IT" sz="2000" b="1" i="1">
                            <a:solidFill>
                              <a:schemeClr val="tx1"/>
                            </a:solidFill>
                            <a:latin typeface="Cambria Math" panose="02040503050406030204" pitchFamily="18" charset="0"/>
                          </a:rPr>
                        </m:ctrlPr>
                      </m:fPr>
                      <m:num>
                        <m:sSub>
                          <m:sSubPr>
                            <m:ctrlPr>
                              <a:rPr lang="it-IT" sz="2000" b="1"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𝐈</m:t>
                            </m:r>
                          </m:e>
                          <m:sub>
                            <m:r>
                              <a:rPr lang="it-IT" sz="2000" b="1" i="1" smtClean="0">
                                <a:solidFill>
                                  <a:schemeClr val="tx1"/>
                                </a:solidFill>
                                <a:latin typeface="Cambria Math" panose="02040503050406030204" pitchFamily="18" charset="0"/>
                              </a:rPr>
                              <m:t>𝐎𝐍</m:t>
                            </m:r>
                          </m:sub>
                        </m:sSub>
                      </m:num>
                      <m:den>
                        <m:sSub>
                          <m:sSubPr>
                            <m:ctrlPr>
                              <a:rPr lang="it-IT" sz="2000" b="1"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𝐈</m:t>
                            </m:r>
                          </m:e>
                          <m:sub>
                            <m:r>
                              <a:rPr lang="it-IT" sz="2000" b="1" i="1" smtClean="0">
                                <a:solidFill>
                                  <a:schemeClr val="tx1"/>
                                </a:solidFill>
                                <a:latin typeface="Cambria Math" panose="02040503050406030204" pitchFamily="18" charset="0"/>
                              </a:rPr>
                              <m:t>𝐎𝐅𝐅</m:t>
                            </m:r>
                          </m:sub>
                        </m:sSub>
                      </m:den>
                    </m:f>
                    <m:r>
                      <a:rPr lang="it-IT" sz="2000" b="1" smtClean="0">
                        <a:solidFill>
                          <a:schemeClr val="tx1"/>
                        </a:solidFill>
                        <a:latin typeface="Cambria Math" panose="02040503050406030204" pitchFamily="18" charset="0"/>
                      </a:rPr>
                      <m:t>;</m:t>
                    </m:r>
                  </m:oMath>
                </a14:m>
                <a:endParaRPr lang="it-IT" sz="2000" b="1" dirty="0">
                  <a:solidFill>
                    <a:schemeClr val="tx1"/>
                  </a:solidFill>
                  <a:latin typeface="Arial" panose="020B0604020202020204" pitchFamily="34" charset="0"/>
                </a:endParaRPr>
              </a:p>
              <a:p>
                <a:pPr>
                  <a:lnSpc>
                    <a:spcPct val="90000"/>
                  </a:lnSpc>
                </a:pPr>
                <a:endParaRPr lang="it-IT" sz="2000" b="1" dirty="0">
                  <a:latin typeface="Arial" panose="020B0604020202020204" pitchFamily="34" charset="0"/>
                </a:endParaRPr>
              </a:p>
              <a:p>
                <a:pPr marL="285750" indent="-285750">
                  <a:lnSpc>
                    <a:spcPct val="90000"/>
                  </a:lnSpc>
                  <a:buFont typeface="Wingdings" panose="05000000000000000000" pitchFamily="2" charset="2"/>
                  <a:buChar char="Ø"/>
                </a:pPr>
                <a:r>
                  <a:rPr lang="it-IT" sz="2000" b="1" dirty="0">
                    <a:solidFill>
                      <a:schemeClr val="tx1"/>
                    </a:solidFill>
                    <a:latin typeface="Arial" panose="020B0604020202020204" pitchFamily="34" charset="0"/>
                    <a:cs typeface="Arial" panose="020B0604020202020204" pitchFamily="34" charset="0"/>
                  </a:rPr>
                  <a:t>Bassa massa efficace</a:t>
                </a:r>
                <a:r>
                  <a:rPr lang="it-IT" sz="1500" b="1" dirty="0">
                    <a:solidFill>
                      <a:schemeClr val="tx1"/>
                    </a:solidFill>
                    <a:latin typeface="Arial" panose="020B0604020202020204" pitchFamily="34" charset="0"/>
                    <a:cs typeface="Arial" panose="020B0604020202020204" pitchFamily="34" charset="0"/>
                  </a:rPr>
                  <a:t>.</a:t>
                </a:r>
              </a:p>
              <a:p>
                <a:pPr marL="0" indent="0">
                  <a:lnSpc>
                    <a:spcPct val="90000"/>
                  </a:lnSpc>
                  <a:buNone/>
                </a:pPr>
                <a:endParaRPr lang="it-IT" sz="1500" dirty="0"/>
              </a:p>
            </p:txBody>
          </p:sp>
        </mc:Choice>
        <mc:Fallback xmlns="">
          <p:sp>
            <p:nvSpPr>
              <p:cNvPr id="5" name="Segnaposto contenuto 4">
                <a:extLst>
                  <a:ext uri="{FF2B5EF4-FFF2-40B4-BE49-F238E27FC236}">
                    <a16:creationId xmlns:a16="http://schemas.microsoft.com/office/drawing/2014/main" id="{223ED457-4F63-4F62-BE20-BCFD5047D864}"/>
                  </a:ext>
                </a:extLst>
              </p:cNvPr>
              <p:cNvSpPr>
                <a:spLocks noGrp="1" noRot="1" noChangeAspect="1" noMove="1" noResize="1" noEditPoints="1" noAdjustHandles="1" noChangeArrowheads="1" noChangeShapeType="1" noTextEdit="1"/>
              </p:cNvSpPr>
              <p:nvPr>
                <p:ph idx="1"/>
              </p:nvPr>
            </p:nvSpPr>
            <p:spPr>
              <a:xfrm>
                <a:off x="2448233" y="1730477"/>
                <a:ext cx="6408720" cy="4239738"/>
              </a:xfrm>
              <a:blipFill>
                <a:blip r:embed="rId2"/>
                <a:stretch>
                  <a:fillRect l="-856" t="-2158" b="-1871"/>
                </a:stretch>
              </a:blipFill>
            </p:spPr>
            <p:txBody>
              <a:bodyPr/>
              <a:lstStyle/>
              <a:p>
                <a:r>
                  <a:rPr lang="it-IT">
                    <a:noFill/>
                  </a:rPr>
                  <a:t> </a:t>
                </a:r>
              </a:p>
            </p:txBody>
          </p:sp>
        </mc:Fallback>
      </mc:AlternateContent>
      <p:pic>
        <p:nvPicPr>
          <p:cNvPr id="9" name="Immagine 8" descr="Immagine che contiene oggetto&#10;&#10;Descrizione generata automaticamente">
            <a:extLst>
              <a:ext uri="{FF2B5EF4-FFF2-40B4-BE49-F238E27FC236}">
                <a16:creationId xmlns:a16="http://schemas.microsoft.com/office/drawing/2014/main" id="{E0351E6F-A4B9-47E5-91B1-452615247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452" y="3359114"/>
            <a:ext cx="2873159" cy="1278757"/>
          </a:xfrm>
          <a:prstGeom prst="rect">
            <a:avLst/>
          </a:prstGeom>
        </p:spPr>
      </p:pic>
    </p:spTree>
    <p:extLst>
      <p:ext uri="{BB962C8B-B14F-4D97-AF65-F5344CB8AC3E}">
        <p14:creationId xmlns:p14="http://schemas.microsoft.com/office/powerpoint/2010/main" val="319341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737145" y="610431"/>
            <a:ext cx="1392959" cy="684185"/>
          </a:xfrm>
        </p:spPr>
        <p:txBody>
          <a:bodyPr/>
          <a:lstStyle/>
          <a:p>
            <a:r>
              <a:rPr lang="it-IT" b="1" dirty="0">
                <a:solidFill>
                  <a:schemeClr val="tx1"/>
                </a:solidFill>
              </a:rPr>
              <a:t> </a:t>
            </a:r>
            <a:r>
              <a:rPr lang="it-IT" sz="3200" b="1" dirty="0">
                <a:solidFill>
                  <a:srgbClr val="C00000"/>
                </a:solidFill>
              </a:rPr>
              <a:t>MoS</a:t>
            </a:r>
            <a:r>
              <a:rPr lang="it-IT" sz="2400" b="1" dirty="0">
                <a:solidFill>
                  <a:srgbClr val="C00000"/>
                </a:solidFill>
              </a:rPr>
              <a:t>2</a:t>
            </a:r>
            <a:endParaRPr lang="it-IT" sz="3200" b="1" dirty="0">
              <a:solidFill>
                <a:srgbClr val="C00000"/>
              </a:solidFill>
            </a:endParaRPr>
          </a:p>
        </p:txBody>
      </p:sp>
      <p:sp>
        <p:nvSpPr>
          <p:cNvPr id="4" name="CasellaDiTesto 3"/>
          <p:cNvSpPr txBox="1"/>
          <p:nvPr/>
        </p:nvSpPr>
        <p:spPr>
          <a:xfrm>
            <a:off x="6651679" y="1337670"/>
            <a:ext cx="4964933" cy="4308872"/>
          </a:xfrm>
          <a:prstGeom prst="rect">
            <a:avLst/>
          </a:prstGeom>
          <a:noFill/>
        </p:spPr>
        <p:txBody>
          <a:bodyPr wrap="square" rtlCol="0">
            <a:spAutoFit/>
          </a:bodyPr>
          <a:lstStyle/>
          <a:p>
            <a:endParaRPr lang="it-IT" sz="2400" dirty="0"/>
          </a:p>
          <a:p>
            <a:endParaRPr lang="it-IT" sz="2000" b="1" dirty="0"/>
          </a:p>
          <a:p>
            <a:pPr>
              <a:buFont typeface="Wingdings" pitchFamily="2" charset="2"/>
              <a:buChar char="Ø"/>
            </a:pPr>
            <a:r>
              <a:rPr lang="it-IT" sz="2000" b="1" dirty="0"/>
              <a:t>Bandgap maggiore del Si;</a:t>
            </a:r>
          </a:p>
          <a:p>
            <a:pPr>
              <a:buFont typeface="Wingdings" pitchFamily="2" charset="2"/>
              <a:buChar char="Ø"/>
            </a:pPr>
            <a:endParaRPr lang="it-IT" sz="2000" b="1" dirty="0"/>
          </a:p>
          <a:p>
            <a:pPr>
              <a:buFont typeface="Wingdings" pitchFamily="2" charset="2"/>
              <a:buChar char="Ø"/>
            </a:pPr>
            <a:r>
              <a:rPr lang="it-IT" sz="2000" b="1" dirty="0"/>
              <a:t>εMoS</a:t>
            </a:r>
            <a:r>
              <a:rPr lang="it-IT" sz="1400" b="1" dirty="0"/>
              <a:t>2</a:t>
            </a:r>
            <a:r>
              <a:rPr lang="it-IT" sz="2000" b="1" dirty="0"/>
              <a:t> &lt; </a:t>
            </a:r>
            <a:r>
              <a:rPr lang="it-IT" sz="2000" b="1" dirty="0" err="1"/>
              <a:t>εSi</a:t>
            </a:r>
            <a:r>
              <a:rPr lang="it-IT" sz="2000" b="1" dirty="0"/>
              <a:t> ;</a:t>
            </a:r>
          </a:p>
          <a:p>
            <a:endParaRPr lang="it-IT" sz="2000" b="1" dirty="0"/>
          </a:p>
          <a:p>
            <a:pPr>
              <a:buFont typeface="Wingdings" pitchFamily="2" charset="2"/>
              <a:buChar char="Ø"/>
            </a:pPr>
            <a:r>
              <a:rPr lang="it-IT" sz="2000" b="1" dirty="0" err="1"/>
              <a:t>Meff</a:t>
            </a:r>
            <a:r>
              <a:rPr lang="it-IT" sz="2000" b="1" dirty="0"/>
              <a:t>(MoS</a:t>
            </a:r>
            <a:r>
              <a:rPr lang="it-IT" sz="1400" b="1" dirty="0"/>
              <a:t>2</a:t>
            </a:r>
            <a:r>
              <a:rPr lang="it-IT" sz="2000" b="1" dirty="0"/>
              <a:t>) &gt; </a:t>
            </a:r>
            <a:r>
              <a:rPr lang="it-IT" sz="2000" b="1" dirty="0" err="1"/>
              <a:t>Meff</a:t>
            </a:r>
            <a:r>
              <a:rPr lang="it-IT" sz="2000" b="1" dirty="0"/>
              <a:t>(Si);</a:t>
            </a:r>
          </a:p>
          <a:p>
            <a:endParaRPr lang="it-IT" sz="2000" b="1" dirty="0"/>
          </a:p>
          <a:p>
            <a:pPr>
              <a:buFont typeface="Wingdings" pitchFamily="2" charset="2"/>
              <a:buChar char="Ø"/>
            </a:pPr>
            <a:r>
              <a:rPr lang="it-IT" sz="2000" b="1" dirty="0"/>
              <a:t>Stabilità termica;</a:t>
            </a:r>
          </a:p>
          <a:p>
            <a:pPr>
              <a:buFont typeface="Wingdings" pitchFamily="2" charset="2"/>
              <a:buChar char="Ø"/>
            </a:pPr>
            <a:endParaRPr lang="it-IT" sz="2000" b="1" dirty="0"/>
          </a:p>
          <a:p>
            <a:pPr>
              <a:buFont typeface="Wingdings" pitchFamily="2" charset="2"/>
              <a:buChar char="Ø"/>
            </a:pPr>
            <a:r>
              <a:rPr lang="it-IT" sz="2000" b="1" dirty="0"/>
              <a:t>Compatibilità con i processi CMOS;</a:t>
            </a:r>
          </a:p>
          <a:p>
            <a:endParaRPr lang="it-IT" sz="3200" dirty="0"/>
          </a:p>
          <a:p>
            <a:pPr>
              <a:buFont typeface="Arial" pitchFamily="34" charset="0"/>
              <a:buChar char="•"/>
            </a:pPr>
            <a:endParaRPr lang="it-IT" dirty="0"/>
          </a:p>
        </p:txBody>
      </p:sp>
      <p:pic>
        <p:nvPicPr>
          <p:cNvPr id="5" name="Immagine 4" descr="variabilità valutata dalla mobilità.JPG"/>
          <p:cNvPicPr>
            <a:picLocks noChangeAspect="1"/>
          </p:cNvPicPr>
          <p:nvPr/>
        </p:nvPicPr>
        <p:blipFill>
          <a:blip r:embed="rId2"/>
          <a:stretch>
            <a:fillRect/>
          </a:stretch>
        </p:blipFill>
        <p:spPr>
          <a:xfrm>
            <a:off x="1088777" y="1337670"/>
            <a:ext cx="5344848" cy="5004492"/>
          </a:xfrm>
          <a:prstGeom prst="rect">
            <a:avLst/>
          </a:prstGeom>
        </p:spPr>
      </p:pic>
      <p:sp>
        <p:nvSpPr>
          <p:cNvPr id="3" name="Ovale 2">
            <a:extLst>
              <a:ext uri="{FF2B5EF4-FFF2-40B4-BE49-F238E27FC236}">
                <a16:creationId xmlns:a16="http://schemas.microsoft.com/office/drawing/2014/main" id="{E4F0E752-BA50-4DF7-A171-74A71DB69188}"/>
              </a:ext>
            </a:extLst>
          </p:cNvPr>
          <p:cNvSpPr/>
          <p:nvPr/>
        </p:nvSpPr>
        <p:spPr>
          <a:xfrm>
            <a:off x="5402969" y="3994660"/>
            <a:ext cx="693032" cy="591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33B59B-A218-4EC9-B74A-6E79B688F57D}"/>
              </a:ext>
            </a:extLst>
          </p:cNvPr>
          <p:cNvSpPr>
            <a:spLocks noGrp="1"/>
          </p:cNvSpPr>
          <p:nvPr>
            <p:ph type="title"/>
          </p:nvPr>
        </p:nvSpPr>
        <p:spPr>
          <a:xfrm>
            <a:off x="4841106" y="640986"/>
            <a:ext cx="2509787" cy="571644"/>
          </a:xfrm>
        </p:spPr>
        <p:txBody>
          <a:bodyPr>
            <a:normAutofit fontScale="90000"/>
          </a:bodyPr>
          <a:lstStyle/>
          <a:p>
            <a:r>
              <a:rPr lang="it-IT" b="1" dirty="0">
                <a:solidFill>
                  <a:srgbClr val="C00000"/>
                </a:solidFill>
              </a:rPr>
              <a:t>MoS</a:t>
            </a:r>
            <a:r>
              <a:rPr lang="it-IT" sz="2200" b="1" dirty="0">
                <a:solidFill>
                  <a:srgbClr val="C00000"/>
                </a:solidFill>
              </a:rPr>
              <a:t>2</a:t>
            </a:r>
            <a:r>
              <a:rPr lang="it-IT" b="1" dirty="0">
                <a:solidFill>
                  <a:srgbClr val="C00000"/>
                </a:solidFill>
              </a:rPr>
              <a:t> VS Si</a:t>
            </a:r>
          </a:p>
        </p:txBody>
      </p:sp>
      <p:pic>
        <p:nvPicPr>
          <p:cNvPr id="4" name="Immagine 3" descr="Immagine che contiene testo, mappa&#10;&#10;Descrizione generata automaticamente">
            <a:extLst>
              <a:ext uri="{FF2B5EF4-FFF2-40B4-BE49-F238E27FC236}">
                <a16:creationId xmlns:a16="http://schemas.microsoft.com/office/drawing/2014/main" id="{565D3ACE-0087-43A9-9242-F34F1A7924D2}"/>
              </a:ext>
            </a:extLst>
          </p:cNvPr>
          <p:cNvPicPr>
            <a:picLocks noChangeAspect="1"/>
          </p:cNvPicPr>
          <p:nvPr/>
        </p:nvPicPr>
        <p:blipFill rotWithShape="1">
          <a:blip r:embed="rId3">
            <a:extLst>
              <a:ext uri="{28A0092B-C50C-407E-A947-70E740481C1C}">
                <a14:useLocalDpi xmlns:a14="http://schemas.microsoft.com/office/drawing/2010/main" val="0"/>
              </a:ext>
            </a:extLst>
          </a:blip>
          <a:srcRect t="3215" r="1141" b="2414"/>
          <a:stretch/>
        </p:blipFill>
        <p:spPr>
          <a:xfrm>
            <a:off x="7039166" y="1422748"/>
            <a:ext cx="3792957" cy="4426485"/>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93A6E471-37EF-4515-8C47-5E33CE1C4489}"/>
              </a:ext>
            </a:extLst>
          </p:cNvPr>
          <p:cNvPicPr>
            <a:picLocks noChangeAspect="1"/>
          </p:cNvPicPr>
          <p:nvPr/>
        </p:nvPicPr>
        <p:blipFill rotWithShape="1">
          <a:blip r:embed="rId4">
            <a:extLst>
              <a:ext uri="{28A0092B-C50C-407E-A947-70E740481C1C}">
                <a14:useLocalDpi xmlns:a14="http://schemas.microsoft.com/office/drawing/2010/main" val="0"/>
              </a:ext>
            </a:extLst>
          </a:blip>
          <a:srcRect t="1666"/>
          <a:stretch/>
        </p:blipFill>
        <p:spPr>
          <a:xfrm>
            <a:off x="2335796" y="1293396"/>
            <a:ext cx="3929017" cy="4686783"/>
          </a:xfrm>
          <a:prstGeom prst="rect">
            <a:avLst/>
          </a:prstGeom>
        </p:spPr>
      </p:pic>
      <p:sp>
        <p:nvSpPr>
          <p:cNvPr id="9" name="Rettangolo 8">
            <a:extLst>
              <a:ext uri="{FF2B5EF4-FFF2-40B4-BE49-F238E27FC236}">
                <a16:creationId xmlns:a16="http://schemas.microsoft.com/office/drawing/2014/main" id="{97BC9050-97B8-45DE-A7C5-3D22905661B7}"/>
              </a:ext>
            </a:extLst>
          </p:cNvPr>
          <p:cNvSpPr/>
          <p:nvPr/>
        </p:nvSpPr>
        <p:spPr>
          <a:xfrm>
            <a:off x="2335796" y="1293396"/>
            <a:ext cx="388605" cy="35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Rettangolo 71">
            <a:extLst>
              <a:ext uri="{FF2B5EF4-FFF2-40B4-BE49-F238E27FC236}">
                <a16:creationId xmlns:a16="http://schemas.microsoft.com/office/drawing/2014/main" id="{B9A1CDCE-58A2-4413-9F72-04A042709230}"/>
              </a:ext>
            </a:extLst>
          </p:cNvPr>
          <p:cNvSpPr/>
          <p:nvPr/>
        </p:nvSpPr>
        <p:spPr>
          <a:xfrm>
            <a:off x="7022868" y="1415989"/>
            <a:ext cx="328025" cy="35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CD1339C2-E373-4C69-8A98-89539D9DAFCE}"/>
              </a:ext>
            </a:extLst>
          </p:cNvPr>
          <p:cNvSpPr txBox="1"/>
          <p:nvPr/>
        </p:nvSpPr>
        <p:spPr>
          <a:xfrm>
            <a:off x="2827606" y="5980179"/>
            <a:ext cx="8004517" cy="369332"/>
          </a:xfrm>
          <a:prstGeom prst="rect">
            <a:avLst/>
          </a:prstGeom>
          <a:noFill/>
        </p:spPr>
        <p:txBody>
          <a:bodyPr wrap="square" rtlCol="0">
            <a:spAutoFit/>
          </a:bodyPr>
          <a:lstStyle/>
          <a:p>
            <a:pPr marL="285750" indent="-285750">
              <a:buFont typeface="Wingdings" panose="05000000000000000000" pitchFamily="2" charset="2"/>
              <a:buChar char="Ø"/>
            </a:pPr>
            <a:r>
              <a:rPr lang="it-IT" dirty="0"/>
              <a:t>confronto di due dual-gate devices, uno con canale in Si l’altro in MoS</a:t>
            </a:r>
            <a:r>
              <a:rPr lang="it-IT" sz="1200" dirty="0"/>
              <a:t>2</a:t>
            </a:r>
            <a:r>
              <a:rPr lang="it-IT" dirty="0"/>
              <a:t>.</a:t>
            </a:r>
          </a:p>
        </p:txBody>
      </p:sp>
      <p:sp>
        <p:nvSpPr>
          <p:cNvPr id="11" name="Rettangolo 10">
            <a:extLst>
              <a:ext uri="{FF2B5EF4-FFF2-40B4-BE49-F238E27FC236}">
                <a16:creationId xmlns:a16="http://schemas.microsoft.com/office/drawing/2014/main" id="{6F9182A8-F51A-425A-A76D-B3589AD26B3E}"/>
              </a:ext>
            </a:extLst>
          </p:cNvPr>
          <p:cNvSpPr/>
          <p:nvPr/>
        </p:nvSpPr>
        <p:spPr>
          <a:xfrm>
            <a:off x="4406936" y="4183827"/>
            <a:ext cx="1424237" cy="388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791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6BF81-D6A1-4D98-87F2-1F8509210B1C}"/>
              </a:ext>
            </a:extLst>
          </p:cNvPr>
          <p:cNvSpPr>
            <a:spLocks noGrp="1"/>
          </p:cNvSpPr>
          <p:nvPr>
            <p:ph type="title"/>
          </p:nvPr>
        </p:nvSpPr>
        <p:spPr>
          <a:xfrm>
            <a:off x="3953310" y="594293"/>
            <a:ext cx="4285377" cy="634419"/>
          </a:xfrm>
        </p:spPr>
        <p:txBody>
          <a:bodyPr>
            <a:normAutofit fontScale="90000"/>
          </a:bodyPr>
          <a:lstStyle/>
          <a:p>
            <a:r>
              <a:rPr lang="it-IT" b="1" dirty="0">
                <a:solidFill>
                  <a:srgbClr val="C00000"/>
                </a:solidFill>
              </a:rPr>
              <a:t>Stato dell’arte</a:t>
            </a:r>
          </a:p>
        </p:txBody>
      </p:sp>
      <p:pic>
        <p:nvPicPr>
          <p:cNvPr id="4" name="Immagine 3" descr="Immagine che contiene mappa, testo&#10;&#10;Descrizione generata automaticamente">
            <a:extLst>
              <a:ext uri="{FF2B5EF4-FFF2-40B4-BE49-F238E27FC236}">
                <a16:creationId xmlns:a16="http://schemas.microsoft.com/office/drawing/2014/main" id="{9EEA6800-2EC5-4B1F-93B3-28D000EC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295" y="1243952"/>
            <a:ext cx="8495385" cy="5094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asellaDiTesto 4">
            <a:extLst>
              <a:ext uri="{FF2B5EF4-FFF2-40B4-BE49-F238E27FC236}">
                <a16:creationId xmlns:a16="http://schemas.microsoft.com/office/drawing/2014/main" id="{17411798-B9A8-4A4E-962A-FE9F29293608}"/>
              </a:ext>
            </a:extLst>
          </p:cNvPr>
          <p:cNvSpPr txBox="1"/>
          <p:nvPr/>
        </p:nvSpPr>
        <p:spPr>
          <a:xfrm>
            <a:off x="6145417" y="4867623"/>
            <a:ext cx="5010263" cy="646331"/>
          </a:xfrm>
          <a:prstGeom prst="rect">
            <a:avLst/>
          </a:prstGeom>
          <a:noFill/>
        </p:spPr>
        <p:txBody>
          <a:bodyPr wrap="square" rtlCol="0">
            <a:spAutoFit/>
          </a:bodyPr>
          <a:lstStyle/>
          <a:p>
            <a:r>
              <a:rPr lang="it-IT" dirty="0"/>
              <a:t>Differenza di mobilità e Bandgap tra Si e materiali 2D.</a:t>
            </a:r>
          </a:p>
        </p:txBody>
      </p:sp>
    </p:spTree>
    <p:extLst>
      <p:ext uri="{BB962C8B-B14F-4D97-AF65-F5344CB8AC3E}">
        <p14:creationId xmlns:p14="http://schemas.microsoft.com/office/powerpoint/2010/main" val="234029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6BF81-D6A1-4D98-87F2-1F8509210B1C}"/>
              </a:ext>
            </a:extLst>
          </p:cNvPr>
          <p:cNvSpPr>
            <a:spLocks noGrp="1"/>
          </p:cNvSpPr>
          <p:nvPr>
            <p:ph type="title"/>
          </p:nvPr>
        </p:nvSpPr>
        <p:spPr>
          <a:xfrm>
            <a:off x="3953310" y="594293"/>
            <a:ext cx="4285377" cy="634419"/>
          </a:xfrm>
        </p:spPr>
        <p:txBody>
          <a:bodyPr>
            <a:normAutofit fontScale="90000"/>
          </a:bodyPr>
          <a:lstStyle/>
          <a:p>
            <a:r>
              <a:rPr lang="it-IT" b="1" dirty="0">
                <a:solidFill>
                  <a:srgbClr val="C00000"/>
                </a:solidFill>
              </a:rPr>
              <a:t>Stato dell’arte</a:t>
            </a:r>
          </a:p>
        </p:txBody>
      </p:sp>
      <p:pic>
        <p:nvPicPr>
          <p:cNvPr id="6" name="Immagine 5" descr="Immagine che contiene testo, mappa&#10;&#10;Descrizione generata automaticamente">
            <a:extLst>
              <a:ext uri="{FF2B5EF4-FFF2-40B4-BE49-F238E27FC236}">
                <a16:creationId xmlns:a16="http://schemas.microsoft.com/office/drawing/2014/main" id="{031186BB-547A-4B6E-B2D1-FB379B4E60D3}"/>
              </a:ext>
            </a:extLst>
          </p:cNvPr>
          <p:cNvPicPr>
            <a:picLocks noChangeAspect="1"/>
          </p:cNvPicPr>
          <p:nvPr/>
        </p:nvPicPr>
        <p:blipFill rotWithShape="1">
          <a:blip r:embed="rId2">
            <a:extLst>
              <a:ext uri="{28A0092B-C50C-407E-A947-70E740481C1C}">
                <a14:useLocalDpi xmlns:a14="http://schemas.microsoft.com/office/drawing/2010/main" val="0"/>
              </a:ext>
            </a:extLst>
          </a:blip>
          <a:srcRect t="5015"/>
          <a:stretch/>
        </p:blipFill>
        <p:spPr>
          <a:xfrm>
            <a:off x="4093985" y="1588799"/>
            <a:ext cx="4450081" cy="5021250"/>
          </a:xfrm>
          <a:prstGeom prst="rect">
            <a:avLst/>
          </a:prstGeom>
          <a:ln>
            <a:solidFill>
              <a:schemeClr val="tx1"/>
            </a:solidFill>
          </a:ln>
        </p:spPr>
      </p:pic>
      <p:sp>
        <p:nvSpPr>
          <p:cNvPr id="3" name="CasellaDiTesto 2">
            <a:extLst>
              <a:ext uri="{FF2B5EF4-FFF2-40B4-BE49-F238E27FC236}">
                <a16:creationId xmlns:a16="http://schemas.microsoft.com/office/drawing/2014/main" id="{691EE5F1-35E7-4AD9-A2A0-B9B979861B56}"/>
              </a:ext>
            </a:extLst>
          </p:cNvPr>
          <p:cNvSpPr txBox="1"/>
          <p:nvPr/>
        </p:nvSpPr>
        <p:spPr>
          <a:xfrm>
            <a:off x="3183040" y="1219467"/>
            <a:ext cx="6271973" cy="369332"/>
          </a:xfrm>
          <a:prstGeom prst="rect">
            <a:avLst/>
          </a:prstGeom>
          <a:noFill/>
        </p:spPr>
        <p:txBody>
          <a:bodyPr wrap="none" rtlCol="0">
            <a:spAutoFit/>
          </a:bodyPr>
          <a:lstStyle/>
          <a:p>
            <a:r>
              <a:rPr lang="it-IT" dirty="0"/>
              <a:t>ITRS: International </a:t>
            </a:r>
            <a:r>
              <a:rPr lang="it-IT" dirty="0" err="1"/>
              <a:t>Tecnology</a:t>
            </a:r>
            <a:r>
              <a:rPr lang="it-IT" dirty="0"/>
              <a:t> Roadmap for </a:t>
            </a:r>
            <a:r>
              <a:rPr lang="it-IT" dirty="0" err="1"/>
              <a:t>Semiconductor</a:t>
            </a:r>
            <a:r>
              <a:rPr lang="it-IT" dirty="0"/>
              <a:t> </a:t>
            </a:r>
          </a:p>
        </p:txBody>
      </p:sp>
    </p:spTree>
    <p:extLst>
      <p:ext uri="{BB962C8B-B14F-4D97-AF65-F5344CB8AC3E}">
        <p14:creationId xmlns:p14="http://schemas.microsoft.com/office/powerpoint/2010/main" val="348263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7F7526-7291-45A6-AD7F-0FAD1FBDC997}"/>
              </a:ext>
            </a:extLst>
          </p:cNvPr>
          <p:cNvSpPr>
            <a:spLocks noGrp="1"/>
          </p:cNvSpPr>
          <p:nvPr>
            <p:ph type="title"/>
          </p:nvPr>
        </p:nvSpPr>
        <p:spPr>
          <a:xfrm>
            <a:off x="2025980" y="586846"/>
            <a:ext cx="9253780" cy="771716"/>
          </a:xfrm>
        </p:spPr>
        <p:txBody>
          <a:bodyPr>
            <a:normAutofit/>
          </a:bodyPr>
          <a:lstStyle/>
          <a:p>
            <a:r>
              <a:rPr lang="it-IT" sz="3200" b="1" dirty="0">
                <a:solidFill>
                  <a:srgbClr val="C00000"/>
                </a:solidFill>
              </a:rPr>
              <a:t>Porte logiche e memorie con transistori MoS</a:t>
            </a:r>
            <a:r>
              <a:rPr lang="it-IT" sz="2000" b="1" dirty="0">
                <a:solidFill>
                  <a:srgbClr val="C00000"/>
                </a:solidFill>
              </a:rPr>
              <a:t>2</a:t>
            </a:r>
            <a:endParaRPr lang="it-IT" sz="3200" b="1" dirty="0">
              <a:solidFill>
                <a:srgbClr val="C00000"/>
              </a:solidFill>
            </a:endParaRPr>
          </a:p>
        </p:txBody>
      </p:sp>
      <p:sp>
        <p:nvSpPr>
          <p:cNvPr id="3" name="CasellaDiTesto 2">
            <a:extLst>
              <a:ext uri="{FF2B5EF4-FFF2-40B4-BE49-F238E27FC236}">
                <a16:creationId xmlns:a16="http://schemas.microsoft.com/office/drawing/2014/main" id="{DFA73E37-86D4-463C-97D2-0F6EED865389}"/>
              </a:ext>
            </a:extLst>
          </p:cNvPr>
          <p:cNvSpPr txBox="1"/>
          <p:nvPr/>
        </p:nvSpPr>
        <p:spPr>
          <a:xfrm>
            <a:off x="1294228" y="1491175"/>
            <a:ext cx="1021038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Possibile realizzare circuiti digitali multistadio con transistor MoS</a:t>
            </a:r>
            <a:r>
              <a:rPr kumimoji="0" lang="it-IT" sz="1200" b="0" i="0" u="none" strike="noStrike" kern="1200" cap="none" spc="0" normalizeH="0" baseline="0" noProof="0" dirty="0">
                <a:ln>
                  <a:noFill/>
                </a:ln>
                <a:solidFill>
                  <a:prstClr val="black"/>
                </a:solidFill>
                <a:effectLst/>
                <a:uLnTx/>
                <a:uFillTx/>
                <a:latin typeface="Arial" panose="020B0604020202020204"/>
                <a:ea typeface="+mn-ea"/>
                <a:cs typeface="+mn-cs"/>
              </a:rPr>
              <a:t>2</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Obiettivi: maggiore velocità e logica CMOS.</a:t>
            </a:r>
          </a:p>
        </p:txBody>
      </p:sp>
      <p:pic>
        <p:nvPicPr>
          <p:cNvPr id="5" name="Immagine 4" descr="Immagine che contiene oggetto&#10;&#10;Descrizione generata automaticamente">
            <a:extLst>
              <a:ext uri="{FF2B5EF4-FFF2-40B4-BE49-F238E27FC236}">
                <a16:creationId xmlns:a16="http://schemas.microsoft.com/office/drawing/2014/main" id="{9502977E-1D0F-42F6-B011-74B3BD70D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68" y="3004571"/>
            <a:ext cx="2357259" cy="3074086"/>
          </a:xfrm>
          <a:prstGeom prst="rect">
            <a:avLst/>
          </a:prstGeom>
        </p:spPr>
      </p:pic>
      <p:pic>
        <p:nvPicPr>
          <p:cNvPr id="7" name="Immagine 6" descr="Immagine che contiene oggetto&#10;&#10;Descrizione generata automaticamente">
            <a:extLst>
              <a:ext uri="{FF2B5EF4-FFF2-40B4-BE49-F238E27FC236}">
                <a16:creationId xmlns:a16="http://schemas.microsoft.com/office/drawing/2014/main" id="{2C3DCF4C-E418-486D-8808-0B734B4C7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57" y="3004571"/>
            <a:ext cx="2110154" cy="3050987"/>
          </a:xfrm>
          <a:prstGeom prst="rect">
            <a:avLst/>
          </a:prstGeom>
        </p:spPr>
      </p:pic>
      <p:graphicFrame>
        <p:nvGraphicFramePr>
          <p:cNvPr id="8" name="Tabella 7">
            <a:extLst>
              <a:ext uri="{FF2B5EF4-FFF2-40B4-BE49-F238E27FC236}">
                <a16:creationId xmlns:a16="http://schemas.microsoft.com/office/drawing/2014/main" id="{4382B296-64AF-4C52-ADC2-8FD1418614F3}"/>
              </a:ext>
            </a:extLst>
          </p:cNvPr>
          <p:cNvGraphicFramePr>
            <a:graphicFrameLocks noGrp="1"/>
          </p:cNvGraphicFramePr>
          <p:nvPr/>
        </p:nvGraphicFramePr>
        <p:xfrm>
          <a:off x="8907193" y="1491175"/>
          <a:ext cx="2067950" cy="741680"/>
        </p:xfrm>
        <a:graphic>
          <a:graphicData uri="http://schemas.openxmlformats.org/drawingml/2006/table">
            <a:tbl>
              <a:tblPr firstCol="1" bandRow="1">
                <a:tableStyleId>{5C22544A-7EE6-4342-B048-85BDC9FD1C3A}</a:tableStyleId>
              </a:tblPr>
              <a:tblGrid>
                <a:gridCol w="1033975">
                  <a:extLst>
                    <a:ext uri="{9D8B030D-6E8A-4147-A177-3AD203B41FA5}">
                      <a16:colId xmlns:a16="http://schemas.microsoft.com/office/drawing/2014/main" val="2295942811"/>
                    </a:ext>
                  </a:extLst>
                </a:gridCol>
                <a:gridCol w="1033975">
                  <a:extLst>
                    <a:ext uri="{9D8B030D-6E8A-4147-A177-3AD203B41FA5}">
                      <a16:colId xmlns:a16="http://schemas.microsoft.com/office/drawing/2014/main" val="678520855"/>
                    </a:ext>
                  </a:extLst>
                </a:gridCol>
              </a:tblGrid>
              <a:tr h="370840">
                <a:tc>
                  <a:txBody>
                    <a:bodyPr/>
                    <a:lstStyle/>
                    <a:p>
                      <a:pPr algn="ctr"/>
                      <a:r>
                        <a:rPr lang="it-IT" dirty="0"/>
                        <a:t>Stato 0</a:t>
                      </a:r>
                    </a:p>
                  </a:txBody>
                  <a:tcPr/>
                </a:tc>
                <a:tc>
                  <a:txBody>
                    <a:bodyPr/>
                    <a:lstStyle/>
                    <a:p>
                      <a:pPr algn="ctr"/>
                      <a:r>
                        <a:rPr lang="it-IT" dirty="0"/>
                        <a:t>0V</a:t>
                      </a:r>
                    </a:p>
                  </a:txBody>
                  <a:tcPr/>
                </a:tc>
                <a:extLst>
                  <a:ext uri="{0D108BD9-81ED-4DB2-BD59-A6C34878D82A}">
                    <a16:rowId xmlns:a16="http://schemas.microsoft.com/office/drawing/2014/main" val="1631763112"/>
                  </a:ext>
                </a:extLst>
              </a:tr>
              <a:tr h="370840">
                <a:tc>
                  <a:txBody>
                    <a:bodyPr/>
                    <a:lstStyle/>
                    <a:p>
                      <a:pPr algn="ctr"/>
                      <a:r>
                        <a:rPr lang="it-IT" dirty="0"/>
                        <a:t>Stato 1</a:t>
                      </a:r>
                    </a:p>
                  </a:txBody>
                  <a:tcPr/>
                </a:tc>
                <a:tc>
                  <a:txBody>
                    <a:bodyPr/>
                    <a:lstStyle/>
                    <a:p>
                      <a:pPr algn="ctr"/>
                      <a:r>
                        <a:rPr lang="it-IT" dirty="0"/>
                        <a:t>2V</a:t>
                      </a:r>
                    </a:p>
                  </a:txBody>
                  <a:tcPr/>
                </a:tc>
                <a:extLst>
                  <a:ext uri="{0D108BD9-81ED-4DB2-BD59-A6C34878D82A}">
                    <a16:rowId xmlns:a16="http://schemas.microsoft.com/office/drawing/2014/main" val="4080160202"/>
                  </a:ext>
                </a:extLst>
              </a:tr>
            </a:tbl>
          </a:graphicData>
        </a:graphic>
      </p:graphicFrame>
      <p:sp>
        <p:nvSpPr>
          <p:cNvPr id="9" name="CasellaDiTesto 8">
            <a:extLst>
              <a:ext uri="{FF2B5EF4-FFF2-40B4-BE49-F238E27FC236}">
                <a16:creationId xmlns:a16="http://schemas.microsoft.com/office/drawing/2014/main" id="{F188F805-24A3-4727-A15D-5F680C35F912}"/>
              </a:ext>
            </a:extLst>
          </p:cNvPr>
          <p:cNvSpPr txBox="1"/>
          <p:nvPr/>
        </p:nvSpPr>
        <p:spPr>
          <a:xfrm>
            <a:off x="1527087" y="2402733"/>
            <a:ext cx="40640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Arial" panose="020B0604020202020204"/>
                <a:ea typeface="+mn-ea"/>
                <a:cs typeface="+mn-cs"/>
              </a:rPr>
              <a:t>DEPLETION LOAD NMOS LOGIC</a:t>
            </a:r>
          </a:p>
        </p:txBody>
      </p:sp>
      <p:pic>
        <p:nvPicPr>
          <p:cNvPr id="11" name="Immagine 10">
            <a:extLst>
              <a:ext uri="{FF2B5EF4-FFF2-40B4-BE49-F238E27FC236}">
                <a16:creationId xmlns:a16="http://schemas.microsoft.com/office/drawing/2014/main" id="{741BEF55-DD69-4290-9E71-B476B66CC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052" y="2587399"/>
            <a:ext cx="4064080" cy="3758926"/>
          </a:xfrm>
          <a:prstGeom prst="rect">
            <a:avLst/>
          </a:prstGeom>
        </p:spPr>
      </p:pic>
    </p:spTree>
    <p:extLst>
      <p:ext uri="{BB962C8B-B14F-4D97-AF65-F5344CB8AC3E}">
        <p14:creationId xmlns:p14="http://schemas.microsoft.com/office/powerpoint/2010/main" val="327533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A6DDCE2D-2BCC-4626-8F44-AC039890FD84}"/>
              </a:ext>
            </a:extLst>
          </p:cNvPr>
          <p:cNvSpPr>
            <a:spLocks noGrp="1"/>
          </p:cNvSpPr>
          <p:nvPr>
            <p:ph type="title"/>
          </p:nvPr>
        </p:nvSpPr>
        <p:spPr>
          <a:xfrm>
            <a:off x="649224" y="645106"/>
            <a:ext cx="5122652" cy="1259894"/>
          </a:xfrm>
        </p:spPr>
        <p:txBody>
          <a:bodyPr>
            <a:normAutofit/>
          </a:bodyPr>
          <a:lstStyle/>
          <a:p>
            <a:r>
              <a:rPr lang="it-IT" sz="3200" b="1" dirty="0">
                <a:solidFill>
                  <a:srgbClr val="C00000"/>
                </a:solidFill>
              </a:rPr>
              <a:t>Microprocessore 2 D: Transistor</a:t>
            </a:r>
          </a:p>
        </p:txBody>
      </p:sp>
      <p:sp>
        <p:nvSpPr>
          <p:cNvPr id="25" name="Rectangle 16">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0" name="Tabella 9">
                <a:extLst>
                  <a:ext uri="{FF2B5EF4-FFF2-40B4-BE49-F238E27FC236}">
                    <a16:creationId xmlns:a16="http://schemas.microsoft.com/office/drawing/2014/main" id="{F1FB9A1D-8651-4724-B54F-185A63373FB5}"/>
                  </a:ext>
                </a:extLst>
              </p:cNvPr>
              <p:cNvGraphicFramePr>
                <a:graphicFrameLocks noGrp="1"/>
              </p:cNvGraphicFramePr>
              <p:nvPr>
                <p:extLst>
                  <p:ext uri="{D42A27DB-BD31-4B8C-83A1-F6EECF244321}">
                    <p14:modId xmlns:p14="http://schemas.microsoft.com/office/powerpoint/2010/main" val="238941184"/>
                  </p:ext>
                </p:extLst>
              </p:nvPr>
            </p:nvGraphicFramePr>
            <p:xfrm>
              <a:off x="6238220" y="1358857"/>
              <a:ext cx="5451628" cy="4882132"/>
            </p:xfrm>
            <a:graphic>
              <a:graphicData uri="http://schemas.openxmlformats.org/drawingml/2006/table">
                <a:tbl>
                  <a:tblPr firstRow="1" bandRow="1">
                    <a:noFill/>
                    <a:tableStyleId>{8799B23B-EC83-4686-B30A-512413B5E67A}</a:tableStyleId>
                  </a:tblPr>
                  <a:tblGrid>
                    <a:gridCol w="3593708">
                      <a:extLst>
                        <a:ext uri="{9D8B030D-6E8A-4147-A177-3AD203B41FA5}">
                          <a16:colId xmlns:a16="http://schemas.microsoft.com/office/drawing/2014/main" val="1989910481"/>
                        </a:ext>
                      </a:extLst>
                    </a:gridCol>
                    <a:gridCol w="1857920">
                      <a:extLst>
                        <a:ext uri="{9D8B030D-6E8A-4147-A177-3AD203B41FA5}">
                          <a16:colId xmlns:a16="http://schemas.microsoft.com/office/drawing/2014/main" val="2430966251"/>
                        </a:ext>
                      </a:extLst>
                    </a:gridCol>
                  </a:tblGrid>
                  <a:tr h="781642">
                    <a:tc>
                      <a:txBody>
                        <a:bodyPr/>
                        <a:lstStyle/>
                        <a:p>
                          <a:pPr algn="ctr"/>
                          <a:r>
                            <a:rPr lang="it-IT" sz="2300" b="1" dirty="0">
                              <a:solidFill>
                                <a:schemeClr val="tx1"/>
                              </a:solidFill>
                            </a:rPr>
                            <a:t>TECNOLOGIA</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DBDDDB"/>
                        </a:solidFill>
                      </a:tcPr>
                    </a:tc>
                    <a:tc>
                      <a:txBody>
                        <a:bodyPr/>
                        <a:lstStyle/>
                        <a:p>
                          <a:pPr algn="ctr"/>
                          <a:r>
                            <a:rPr lang="it-IT" sz="2300" b="0" dirty="0">
                              <a:solidFill>
                                <a:schemeClr val="tx1"/>
                              </a:solidFill>
                            </a:rPr>
                            <a:t>CVD</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DBDDDB">
                            <a:alpha val="69804"/>
                          </a:srgbClr>
                        </a:solidFill>
                      </a:tcPr>
                    </a:tc>
                    <a:extLst>
                      <a:ext uri="{0D108BD9-81ED-4DB2-BD59-A6C34878D82A}">
                        <a16:rowId xmlns:a16="http://schemas.microsoft.com/office/drawing/2014/main" val="3457021504"/>
                      </a:ext>
                    </a:extLst>
                  </a:tr>
                  <a:tr h="781642">
                    <a:tc>
                      <a:txBody>
                        <a:bodyPr/>
                        <a:lstStyle/>
                        <a:p>
                          <a:pPr algn="ctr"/>
                          <a:r>
                            <a:rPr lang="it-IT" sz="2300" b="1" dirty="0">
                              <a:solidFill>
                                <a:schemeClr val="tx1">
                                  <a:lumMod val="85000"/>
                                  <a:lumOff val="15000"/>
                                </a:schemeClr>
                              </a:solidFill>
                            </a:rPr>
                            <a:t>ARCHITETTURA TRN</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it-IT" sz="2300">
                              <a:solidFill>
                                <a:schemeClr val="tx1">
                                  <a:lumMod val="85000"/>
                                  <a:lumOff val="15000"/>
                                </a:schemeClr>
                              </a:solidFill>
                            </a:rPr>
                            <a:t>Gate first</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90575208"/>
                      </a:ext>
                    </a:extLst>
                  </a:tr>
                  <a:tr h="973922">
                    <a:tc>
                      <a:txBody>
                        <a:bodyPr/>
                        <a:lstStyle/>
                        <a:p>
                          <a:pPr algn="ctr"/>
                          <a:r>
                            <a:rPr lang="it-IT" sz="2300" b="1" dirty="0">
                              <a:solidFill>
                                <a:schemeClr val="tx1">
                                  <a:lumMod val="85000"/>
                                  <a:lumOff val="15000"/>
                                </a:schemeClr>
                              </a:solidFill>
                            </a:rPr>
                            <a:t>MOBILITA’</a:t>
                          </a:r>
                        </a:p>
                      </a:txBody>
                      <a:tcPr marL="322105" marR="193263" marT="193263" marB="193263"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it-IT" sz="2300">
                              <a:solidFill>
                                <a:schemeClr val="tx1">
                                  <a:lumMod val="85000"/>
                                  <a:lumOff val="15000"/>
                                </a:schemeClr>
                              </a:solidFill>
                            </a:rPr>
                            <a:t>3 </a:t>
                          </a:r>
                          <a14:m>
                            <m:oMath xmlns:m="http://schemas.openxmlformats.org/officeDocument/2006/math">
                              <m:f>
                                <m:fPr>
                                  <m:ctrlPr>
                                    <a:rPr lang="it-IT" sz="2300" i="1" smtClean="0">
                                      <a:solidFill>
                                        <a:schemeClr val="tx1">
                                          <a:lumMod val="85000"/>
                                          <a:lumOff val="15000"/>
                                        </a:schemeClr>
                                      </a:solidFill>
                                      <a:latin typeface="Cambria Math" panose="02040503050406030204" pitchFamily="18" charset="0"/>
                                    </a:rPr>
                                  </m:ctrlPr>
                                </m:fPr>
                                <m:num>
                                  <m:sSup>
                                    <m:sSupPr>
                                      <m:ctrlPr>
                                        <a:rPr lang="it-IT" sz="2300" i="1" smtClean="0">
                                          <a:solidFill>
                                            <a:schemeClr val="tx1">
                                              <a:lumMod val="85000"/>
                                              <a:lumOff val="15000"/>
                                            </a:schemeClr>
                                          </a:solidFill>
                                          <a:latin typeface="Cambria Math" panose="02040503050406030204" pitchFamily="18" charset="0"/>
                                        </a:rPr>
                                      </m:ctrlPr>
                                    </m:sSupPr>
                                    <m:e>
                                      <m:r>
                                        <a:rPr lang="it-IT" sz="2300" smtClean="0">
                                          <a:solidFill>
                                            <a:schemeClr val="tx1">
                                              <a:lumMod val="85000"/>
                                              <a:lumOff val="15000"/>
                                            </a:schemeClr>
                                          </a:solidFill>
                                          <a:latin typeface="Cambria Math" panose="02040503050406030204" pitchFamily="18" charset="0"/>
                                        </a:rPr>
                                        <m:t>𝑐𝑚</m:t>
                                      </m:r>
                                    </m:e>
                                    <m:sup>
                                      <m:r>
                                        <a:rPr lang="it-IT" sz="2300" smtClean="0">
                                          <a:solidFill>
                                            <a:schemeClr val="tx1">
                                              <a:lumMod val="85000"/>
                                              <a:lumOff val="15000"/>
                                            </a:schemeClr>
                                          </a:solidFill>
                                          <a:latin typeface="Cambria Math" panose="02040503050406030204" pitchFamily="18" charset="0"/>
                                        </a:rPr>
                                        <m:t>2</m:t>
                                      </m:r>
                                    </m:sup>
                                  </m:sSup>
                                </m:num>
                                <m:den>
                                  <m:r>
                                    <a:rPr lang="it-IT" sz="2300" smtClean="0">
                                      <a:solidFill>
                                        <a:schemeClr val="tx1">
                                          <a:lumMod val="85000"/>
                                          <a:lumOff val="15000"/>
                                        </a:schemeClr>
                                      </a:solidFill>
                                      <a:latin typeface="Cambria Math" panose="02040503050406030204" pitchFamily="18" charset="0"/>
                                    </a:rPr>
                                    <m:t>𝑉</m:t>
                                  </m:r>
                                  <m:r>
                                    <a:rPr lang="it-IT" sz="2300" smtClean="0">
                                      <a:solidFill>
                                        <a:schemeClr val="tx1">
                                          <a:lumMod val="85000"/>
                                          <a:lumOff val="15000"/>
                                        </a:schemeClr>
                                      </a:solidFill>
                                      <a:latin typeface="Cambria Math" panose="02040503050406030204" pitchFamily="18" charset="0"/>
                                    </a:rPr>
                                    <m:t> </m:t>
                                  </m:r>
                                  <m:r>
                                    <a:rPr lang="it-IT" sz="2300" smtClean="0">
                                      <a:solidFill>
                                        <a:schemeClr val="tx1">
                                          <a:lumMod val="85000"/>
                                          <a:lumOff val="15000"/>
                                        </a:schemeClr>
                                      </a:solidFill>
                                      <a:latin typeface="Cambria Math" panose="02040503050406030204" pitchFamily="18" charset="0"/>
                                    </a:rPr>
                                    <m:t>𝑠</m:t>
                                  </m:r>
                                </m:den>
                              </m:f>
                            </m:oMath>
                          </a14:m>
                          <a:endParaRPr lang="it-IT" sz="2300">
                            <a:solidFill>
                              <a:schemeClr val="tx1">
                                <a:lumMod val="85000"/>
                                <a:lumOff val="15000"/>
                              </a:schemeClr>
                            </a:solidFill>
                          </a:endParaRPr>
                        </a:p>
                      </a:txBody>
                      <a:tcPr marL="322105" marR="193263" marT="193263" marB="193263"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950018884"/>
                      </a:ext>
                    </a:extLst>
                  </a:tr>
                  <a:tr h="781642">
                    <a:tc>
                      <a:txBody>
                        <a:bodyPr/>
                        <a:lstStyle/>
                        <a:p>
                          <a:pPr algn="ctr"/>
                          <a:r>
                            <a:rPr lang="it-IT" sz="2300" b="1">
                              <a:solidFill>
                                <a:schemeClr val="tx1">
                                  <a:lumMod val="85000"/>
                                  <a:lumOff val="15000"/>
                                </a:schemeClr>
                              </a:solidFill>
                            </a:rPr>
                            <a:t>Vt</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a:solidFill>
                                <a:schemeClr val="tx1">
                                  <a:lumMod val="85000"/>
                                  <a:lumOff val="15000"/>
                                </a:schemeClr>
                              </a:solidFill>
                            </a:rPr>
                            <a:t>0,65 V</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770906330"/>
                      </a:ext>
                    </a:extLst>
                  </a:tr>
                  <a:tr h="781642">
                    <a:tc>
                      <a:txBody>
                        <a:bodyPr/>
                        <a:lstStyle/>
                        <a:p>
                          <a:pPr algn="ctr"/>
                          <a:r>
                            <a:rPr lang="it-IT" sz="2300" b="1">
                              <a:solidFill>
                                <a:schemeClr val="tx1">
                                  <a:lumMod val="85000"/>
                                  <a:lumOff val="15000"/>
                                </a:schemeClr>
                              </a:solidFill>
                            </a:rPr>
                            <a:t>Ion / Ioff</a:t>
                          </a:r>
                        </a:p>
                      </a:txBody>
                      <a:tcPr marL="322105" marR="193263" marT="193263" marB="193263"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t-IT" sz="2300" i="1" smtClean="0">
                                        <a:solidFill>
                                          <a:schemeClr val="tx1">
                                            <a:lumMod val="85000"/>
                                            <a:lumOff val="15000"/>
                                          </a:schemeClr>
                                        </a:solidFill>
                                        <a:latin typeface="Cambria Math" panose="02040503050406030204" pitchFamily="18" charset="0"/>
                                      </a:rPr>
                                    </m:ctrlPr>
                                  </m:sSupPr>
                                  <m:e>
                                    <m:r>
                                      <a:rPr lang="it-IT" sz="2300" smtClean="0">
                                        <a:solidFill>
                                          <a:schemeClr val="tx1">
                                            <a:lumMod val="85000"/>
                                            <a:lumOff val="15000"/>
                                          </a:schemeClr>
                                        </a:solidFill>
                                        <a:latin typeface="Cambria Math" panose="02040503050406030204" pitchFamily="18" charset="0"/>
                                      </a:rPr>
                                      <m:t>10</m:t>
                                    </m:r>
                                  </m:e>
                                  <m:sup>
                                    <m:r>
                                      <a:rPr lang="it-IT" sz="2300" smtClean="0">
                                        <a:solidFill>
                                          <a:schemeClr val="tx1">
                                            <a:lumMod val="85000"/>
                                            <a:lumOff val="15000"/>
                                          </a:schemeClr>
                                        </a:solidFill>
                                        <a:latin typeface="Cambria Math" panose="02040503050406030204" pitchFamily="18" charset="0"/>
                                      </a:rPr>
                                      <m:t>8</m:t>
                                    </m:r>
                                  </m:sup>
                                </m:sSup>
                              </m:oMath>
                            </m:oMathPara>
                          </a14:m>
                          <a:endParaRPr lang="it-IT" sz="2300">
                            <a:solidFill>
                              <a:schemeClr val="tx1">
                                <a:lumMod val="85000"/>
                                <a:lumOff val="15000"/>
                              </a:schemeClr>
                            </a:solidFill>
                          </a:endParaRPr>
                        </a:p>
                      </a:txBody>
                      <a:tcPr marL="322105" marR="193263" marT="193263" marB="193263"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22810284"/>
                      </a:ext>
                    </a:extLst>
                  </a:tr>
                  <a:tr h="78164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b="1" dirty="0" err="1">
                              <a:solidFill>
                                <a:schemeClr val="tx1">
                                  <a:lumMod val="85000"/>
                                  <a:lumOff val="15000"/>
                                </a:schemeClr>
                              </a:solidFill>
                            </a:rPr>
                            <a:t>Lmin</a:t>
                          </a:r>
                          <a:endParaRPr lang="it-IT" sz="2300" b="1" dirty="0">
                            <a:solidFill>
                              <a:schemeClr val="tx1">
                                <a:lumMod val="85000"/>
                                <a:lumOff val="15000"/>
                              </a:schemeClr>
                            </a:solidFill>
                          </a:endParaRP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dirty="0">
                              <a:solidFill>
                                <a:schemeClr val="tx1">
                                  <a:lumMod val="85000"/>
                                  <a:lumOff val="15000"/>
                                </a:schemeClr>
                              </a:solidFill>
                            </a:rPr>
                            <a:t>2 µm</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330432762"/>
                      </a:ext>
                    </a:extLst>
                  </a:tr>
                </a:tbl>
              </a:graphicData>
            </a:graphic>
          </p:graphicFrame>
        </mc:Choice>
        <mc:Fallback xmlns="">
          <p:graphicFrame>
            <p:nvGraphicFramePr>
              <p:cNvPr id="10" name="Tabella 9">
                <a:extLst>
                  <a:ext uri="{FF2B5EF4-FFF2-40B4-BE49-F238E27FC236}">
                    <a16:creationId xmlns:a16="http://schemas.microsoft.com/office/drawing/2014/main" id="{F1FB9A1D-8651-4724-B54F-185A63373FB5}"/>
                  </a:ext>
                </a:extLst>
              </p:cNvPr>
              <p:cNvGraphicFramePr>
                <a:graphicFrameLocks noGrp="1"/>
              </p:cNvGraphicFramePr>
              <p:nvPr>
                <p:extLst>
                  <p:ext uri="{D42A27DB-BD31-4B8C-83A1-F6EECF244321}">
                    <p14:modId xmlns:p14="http://schemas.microsoft.com/office/powerpoint/2010/main" val="238941184"/>
                  </p:ext>
                </p:extLst>
              </p:nvPr>
            </p:nvGraphicFramePr>
            <p:xfrm>
              <a:off x="6238220" y="1358857"/>
              <a:ext cx="5451628" cy="4882132"/>
            </p:xfrm>
            <a:graphic>
              <a:graphicData uri="http://schemas.openxmlformats.org/drawingml/2006/table">
                <a:tbl>
                  <a:tblPr firstRow="1" bandRow="1">
                    <a:noFill/>
                    <a:tableStyleId>{8799B23B-EC83-4686-B30A-512413B5E67A}</a:tableStyleId>
                  </a:tblPr>
                  <a:tblGrid>
                    <a:gridCol w="3593708">
                      <a:extLst>
                        <a:ext uri="{9D8B030D-6E8A-4147-A177-3AD203B41FA5}">
                          <a16:colId xmlns:a16="http://schemas.microsoft.com/office/drawing/2014/main" val="1989910481"/>
                        </a:ext>
                      </a:extLst>
                    </a:gridCol>
                    <a:gridCol w="1857920">
                      <a:extLst>
                        <a:ext uri="{9D8B030D-6E8A-4147-A177-3AD203B41FA5}">
                          <a16:colId xmlns:a16="http://schemas.microsoft.com/office/drawing/2014/main" val="2430966251"/>
                        </a:ext>
                      </a:extLst>
                    </a:gridCol>
                  </a:tblGrid>
                  <a:tr h="781642">
                    <a:tc>
                      <a:txBody>
                        <a:bodyPr/>
                        <a:lstStyle/>
                        <a:p>
                          <a:pPr algn="ctr"/>
                          <a:r>
                            <a:rPr lang="it-IT" sz="2300" b="1" dirty="0">
                              <a:solidFill>
                                <a:schemeClr val="tx1"/>
                              </a:solidFill>
                            </a:rPr>
                            <a:t>TECNOLOGIA</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DBDDDB"/>
                        </a:solidFill>
                      </a:tcPr>
                    </a:tc>
                    <a:tc>
                      <a:txBody>
                        <a:bodyPr/>
                        <a:lstStyle/>
                        <a:p>
                          <a:pPr algn="ctr"/>
                          <a:r>
                            <a:rPr lang="it-IT" sz="2300" b="0" dirty="0">
                              <a:solidFill>
                                <a:schemeClr val="tx1"/>
                              </a:solidFill>
                            </a:rPr>
                            <a:t>CVD</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DBDDDB">
                            <a:alpha val="69804"/>
                          </a:srgbClr>
                        </a:solidFill>
                      </a:tcPr>
                    </a:tc>
                    <a:extLst>
                      <a:ext uri="{0D108BD9-81ED-4DB2-BD59-A6C34878D82A}">
                        <a16:rowId xmlns:a16="http://schemas.microsoft.com/office/drawing/2014/main" val="3457021504"/>
                      </a:ext>
                    </a:extLst>
                  </a:tr>
                  <a:tr h="781642">
                    <a:tc>
                      <a:txBody>
                        <a:bodyPr/>
                        <a:lstStyle/>
                        <a:p>
                          <a:pPr algn="ctr"/>
                          <a:r>
                            <a:rPr lang="it-IT" sz="2300" b="1" dirty="0">
                              <a:solidFill>
                                <a:schemeClr val="tx1">
                                  <a:lumMod val="85000"/>
                                  <a:lumOff val="15000"/>
                                </a:schemeClr>
                              </a:solidFill>
                            </a:rPr>
                            <a:t>ARCHITETTURA TRN</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it-IT" sz="2300">
                              <a:solidFill>
                                <a:schemeClr val="tx1">
                                  <a:lumMod val="85000"/>
                                  <a:lumOff val="15000"/>
                                </a:schemeClr>
                              </a:solidFill>
                            </a:rPr>
                            <a:t>Gate first</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90575208"/>
                      </a:ext>
                    </a:extLst>
                  </a:tr>
                  <a:tr h="973922">
                    <a:tc>
                      <a:txBody>
                        <a:bodyPr/>
                        <a:lstStyle/>
                        <a:p>
                          <a:pPr algn="ctr"/>
                          <a:r>
                            <a:rPr lang="it-IT" sz="2300" b="1" dirty="0">
                              <a:solidFill>
                                <a:schemeClr val="tx1">
                                  <a:lumMod val="85000"/>
                                  <a:lumOff val="15000"/>
                                </a:schemeClr>
                              </a:solidFill>
                            </a:rPr>
                            <a:t>MOBILITA’</a:t>
                          </a:r>
                        </a:p>
                      </a:txBody>
                      <a:tcPr marL="322105" marR="193263" marT="193263" marB="193263"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it-IT"/>
                        </a:p>
                      </a:txBody>
                      <a:tcPr marL="322105" marR="193263" marT="193263" marB="193263"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blipFill>
                          <a:blip r:embed="rId3"/>
                          <a:stretch>
                            <a:fillRect l="-193443" t="-160625" r="-984" b="-242500"/>
                          </a:stretch>
                        </a:blipFill>
                      </a:tcPr>
                    </a:tc>
                    <a:extLst>
                      <a:ext uri="{0D108BD9-81ED-4DB2-BD59-A6C34878D82A}">
                        <a16:rowId xmlns:a16="http://schemas.microsoft.com/office/drawing/2014/main" val="1950018884"/>
                      </a:ext>
                    </a:extLst>
                  </a:tr>
                  <a:tr h="781642">
                    <a:tc>
                      <a:txBody>
                        <a:bodyPr/>
                        <a:lstStyle/>
                        <a:p>
                          <a:pPr algn="ctr"/>
                          <a:r>
                            <a:rPr lang="it-IT" sz="2300" b="1">
                              <a:solidFill>
                                <a:schemeClr val="tx1">
                                  <a:lumMod val="85000"/>
                                  <a:lumOff val="15000"/>
                                </a:schemeClr>
                              </a:solidFill>
                            </a:rPr>
                            <a:t>Vt</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a:solidFill>
                                <a:schemeClr val="tx1">
                                  <a:lumMod val="85000"/>
                                  <a:lumOff val="15000"/>
                                </a:schemeClr>
                              </a:solidFill>
                            </a:rPr>
                            <a:t>0,65 V</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770906330"/>
                      </a:ext>
                    </a:extLst>
                  </a:tr>
                  <a:tr h="781642">
                    <a:tc>
                      <a:txBody>
                        <a:bodyPr/>
                        <a:lstStyle/>
                        <a:p>
                          <a:pPr algn="ctr"/>
                          <a:r>
                            <a:rPr lang="it-IT" sz="2300" b="1">
                              <a:solidFill>
                                <a:schemeClr val="tx1">
                                  <a:lumMod val="85000"/>
                                  <a:lumOff val="15000"/>
                                </a:schemeClr>
                              </a:solidFill>
                            </a:rPr>
                            <a:t>Ion / Ioff</a:t>
                          </a:r>
                        </a:p>
                      </a:txBody>
                      <a:tcPr marL="322105" marR="193263" marT="193263" marB="193263"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it-IT"/>
                        </a:p>
                      </a:txBody>
                      <a:tcPr marL="322105" marR="193263" marT="193263" marB="193263"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blipFill>
                          <a:blip r:embed="rId3"/>
                          <a:stretch>
                            <a:fillRect l="-193443" t="-422481" r="-984" b="-101550"/>
                          </a:stretch>
                        </a:blipFill>
                      </a:tcPr>
                    </a:tc>
                    <a:extLst>
                      <a:ext uri="{0D108BD9-81ED-4DB2-BD59-A6C34878D82A}">
                        <a16:rowId xmlns:a16="http://schemas.microsoft.com/office/drawing/2014/main" val="1522810284"/>
                      </a:ext>
                    </a:extLst>
                  </a:tr>
                  <a:tr h="78164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b="1">
                              <a:solidFill>
                                <a:schemeClr val="tx1">
                                  <a:lumMod val="85000"/>
                                  <a:lumOff val="15000"/>
                                </a:schemeClr>
                              </a:solidFill>
                            </a:rPr>
                            <a:t>Lmin</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300" dirty="0">
                              <a:solidFill>
                                <a:schemeClr val="tx1">
                                  <a:lumMod val="85000"/>
                                  <a:lumOff val="15000"/>
                                </a:schemeClr>
                              </a:solidFill>
                            </a:rPr>
                            <a:t>2 µm</a:t>
                          </a:r>
                        </a:p>
                      </a:txBody>
                      <a:tcPr marL="322105" marR="193263" marT="193263" marB="193263"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330432762"/>
                      </a:ext>
                    </a:extLst>
                  </a:tr>
                </a:tbl>
              </a:graphicData>
            </a:graphic>
          </p:graphicFrame>
        </mc:Fallback>
      </mc:AlternateContent>
      <p:pic>
        <p:nvPicPr>
          <p:cNvPr id="3" name="Immagine 2">
            <a:extLst>
              <a:ext uri="{FF2B5EF4-FFF2-40B4-BE49-F238E27FC236}">
                <a16:creationId xmlns:a16="http://schemas.microsoft.com/office/drawing/2014/main" id="{0A82CA8A-3095-4466-BD6E-FEE1C0330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47" y="1905000"/>
            <a:ext cx="4967805" cy="3426588"/>
          </a:xfrm>
          <a:prstGeom prst="rect">
            <a:avLst/>
          </a:prstGeom>
        </p:spPr>
      </p:pic>
      <p:sp>
        <p:nvSpPr>
          <p:cNvPr id="27" name="CasellaDiTesto 26">
            <a:extLst>
              <a:ext uri="{FF2B5EF4-FFF2-40B4-BE49-F238E27FC236}">
                <a16:creationId xmlns:a16="http://schemas.microsoft.com/office/drawing/2014/main" id="{BB272AB6-3125-4D59-A0E8-C833DF5D6B09}"/>
              </a:ext>
            </a:extLst>
          </p:cNvPr>
          <p:cNvSpPr txBox="1"/>
          <p:nvPr/>
        </p:nvSpPr>
        <p:spPr>
          <a:xfrm>
            <a:off x="4807581" y="4612703"/>
            <a:ext cx="663234" cy="261610"/>
          </a:xfrm>
          <a:prstGeom prst="rect">
            <a:avLst/>
          </a:prstGeom>
          <a:noFill/>
        </p:spPr>
        <p:txBody>
          <a:bodyPr wrap="square" rtlCol="0">
            <a:spAutoFit/>
          </a:bodyPr>
          <a:lstStyle/>
          <a:p>
            <a:r>
              <a:rPr lang="it-IT" sz="1100" dirty="0"/>
              <a:t>280 nm</a:t>
            </a:r>
          </a:p>
        </p:txBody>
      </p:sp>
    </p:spTree>
    <p:extLst>
      <p:ext uri="{BB962C8B-B14F-4D97-AF65-F5344CB8AC3E}">
        <p14:creationId xmlns:p14="http://schemas.microsoft.com/office/powerpoint/2010/main" val="238832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6DDCE2D-2BCC-4626-8F44-AC039890FD84}"/>
              </a:ext>
            </a:extLst>
          </p:cNvPr>
          <p:cNvSpPr>
            <a:spLocks noGrp="1"/>
          </p:cNvSpPr>
          <p:nvPr>
            <p:ph type="title"/>
          </p:nvPr>
        </p:nvSpPr>
        <p:spPr>
          <a:xfrm>
            <a:off x="3127334" y="647912"/>
            <a:ext cx="5937332" cy="1259894"/>
          </a:xfrm>
        </p:spPr>
        <p:txBody>
          <a:bodyPr>
            <a:normAutofit/>
          </a:bodyPr>
          <a:lstStyle/>
          <a:p>
            <a:r>
              <a:rPr lang="it-IT" sz="3200" b="1" dirty="0">
                <a:solidFill>
                  <a:srgbClr val="C00000"/>
                </a:solidFill>
              </a:rPr>
              <a:t>Microprocessore 2 D: Inverter</a:t>
            </a:r>
          </a:p>
        </p:txBody>
      </p:sp>
      <p:graphicFrame>
        <p:nvGraphicFramePr>
          <p:cNvPr id="9" name="Tabella 8">
            <a:extLst>
              <a:ext uri="{FF2B5EF4-FFF2-40B4-BE49-F238E27FC236}">
                <a16:creationId xmlns:a16="http://schemas.microsoft.com/office/drawing/2014/main" id="{6CB4B37D-6700-4A07-A1D2-E72FA97AB7D4}"/>
              </a:ext>
            </a:extLst>
          </p:cNvPr>
          <p:cNvGraphicFramePr>
            <a:graphicFrameLocks noGrp="1"/>
          </p:cNvGraphicFramePr>
          <p:nvPr>
            <p:extLst>
              <p:ext uri="{D42A27DB-BD31-4B8C-83A1-F6EECF244321}">
                <p14:modId xmlns:p14="http://schemas.microsoft.com/office/powerpoint/2010/main" val="461837688"/>
              </p:ext>
            </p:extLst>
          </p:nvPr>
        </p:nvGraphicFramePr>
        <p:xfrm>
          <a:off x="6493841" y="1750842"/>
          <a:ext cx="5141649" cy="3947286"/>
        </p:xfrm>
        <a:graphic>
          <a:graphicData uri="http://schemas.openxmlformats.org/drawingml/2006/table">
            <a:tbl>
              <a:tblPr firstRow="1" bandRow="1">
                <a:noFill/>
                <a:tableStyleId>{D113A9D2-9D6B-4929-AA2D-F23B5EE8CBE7}</a:tableStyleId>
              </a:tblPr>
              <a:tblGrid>
                <a:gridCol w="3090523">
                  <a:extLst>
                    <a:ext uri="{9D8B030D-6E8A-4147-A177-3AD203B41FA5}">
                      <a16:colId xmlns:a16="http://schemas.microsoft.com/office/drawing/2014/main" val="3803114184"/>
                    </a:ext>
                  </a:extLst>
                </a:gridCol>
                <a:gridCol w="2051126">
                  <a:extLst>
                    <a:ext uri="{9D8B030D-6E8A-4147-A177-3AD203B41FA5}">
                      <a16:colId xmlns:a16="http://schemas.microsoft.com/office/drawing/2014/main" val="1236461658"/>
                    </a:ext>
                  </a:extLst>
                </a:gridCol>
              </a:tblGrid>
              <a:tr h="657881">
                <a:tc>
                  <a:txBody>
                    <a:bodyPr/>
                    <a:lstStyle/>
                    <a:p>
                      <a:pPr algn="ctr"/>
                      <a:r>
                        <a:rPr lang="it-IT" sz="2400" b="1" dirty="0">
                          <a:solidFill>
                            <a:schemeClr val="tx1">
                              <a:lumMod val="85000"/>
                              <a:lumOff val="15000"/>
                            </a:schemeClr>
                          </a:solidFill>
                        </a:rPr>
                        <a:t>(W/L)1</a:t>
                      </a:r>
                    </a:p>
                  </a:txBody>
                  <a:tcPr marL="220971" marR="132582" marT="132582" marB="132582"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B8BAB8"/>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b="0" dirty="0">
                          <a:solidFill>
                            <a:srgbClr val="262626"/>
                          </a:solidFill>
                        </a:rPr>
                        <a:t>45/2</a:t>
                      </a:r>
                    </a:p>
                  </a:txBody>
                  <a:tcPr marL="220971" marR="132582" marT="132582" marB="132582"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B8BAB8">
                        <a:alpha val="69804"/>
                      </a:srgbClr>
                    </a:solidFill>
                  </a:tcPr>
                </a:tc>
                <a:extLst>
                  <a:ext uri="{0D108BD9-81ED-4DB2-BD59-A6C34878D82A}">
                    <a16:rowId xmlns:a16="http://schemas.microsoft.com/office/drawing/2014/main" val="225713871"/>
                  </a:ext>
                </a:extLst>
              </a:tr>
              <a:tr h="657881">
                <a:tc>
                  <a:txBody>
                    <a:bodyPr/>
                    <a:lstStyle/>
                    <a:p>
                      <a:pPr algn="ctr"/>
                      <a:r>
                        <a:rPr lang="it-IT" sz="2400" b="1" dirty="0">
                          <a:solidFill>
                            <a:schemeClr val="tx1">
                              <a:lumMod val="85000"/>
                              <a:lumOff val="15000"/>
                            </a:schemeClr>
                          </a:solidFill>
                        </a:rPr>
                        <a:t>(W/L)2</a:t>
                      </a:r>
                    </a:p>
                  </a:txBody>
                  <a:tcPr marL="220971" marR="132582" marT="132582" marB="132582"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dirty="0">
                          <a:solidFill>
                            <a:srgbClr val="262626"/>
                          </a:solidFill>
                        </a:rPr>
                        <a:t>7/5</a:t>
                      </a:r>
                    </a:p>
                  </a:txBody>
                  <a:tcPr marL="220971" marR="132582" marT="132582" marB="132582"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662966917"/>
                  </a:ext>
                </a:extLst>
              </a:tr>
              <a:tr h="657881">
                <a:tc>
                  <a:txBody>
                    <a:bodyPr/>
                    <a:lstStyle/>
                    <a:p>
                      <a:pPr algn="ctr"/>
                      <a:r>
                        <a:rPr lang="it-IT" sz="2400" b="1" dirty="0" err="1">
                          <a:solidFill>
                            <a:schemeClr val="tx1">
                              <a:lumMod val="85000"/>
                              <a:lumOff val="15000"/>
                            </a:schemeClr>
                          </a:solidFill>
                        </a:rPr>
                        <a:t>Av</a:t>
                      </a:r>
                      <a:r>
                        <a:rPr lang="it-IT" sz="2400" b="1" dirty="0">
                          <a:solidFill>
                            <a:schemeClr val="tx1">
                              <a:lumMod val="85000"/>
                              <a:lumOff val="15000"/>
                            </a:schemeClr>
                          </a:solidFill>
                        </a:rPr>
                        <a:t> @ </a:t>
                      </a:r>
                      <a:r>
                        <a:rPr lang="it-IT" sz="2400" b="1" dirty="0" err="1">
                          <a:solidFill>
                            <a:schemeClr val="tx1">
                              <a:lumMod val="85000"/>
                              <a:lumOff val="15000"/>
                            </a:schemeClr>
                          </a:solidFill>
                        </a:rPr>
                        <a:t>Vdd</a:t>
                      </a:r>
                      <a:r>
                        <a:rPr lang="it-IT" sz="2400" b="1" dirty="0">
                          <a:solidFill>
                            <a:schemeClr val="tx1">
                              <a:lumMod val="85000"/>
                              <a:lumOff val="15000"/>
                            </a:schemeClr>
                          </a:solidFill>
                        </a:rPr>
                        <a:t> 5V</a:t>
                      </a:r>
                    </a:p>
                  </a:txBody>
                  <a:tcPr marL="220971" marR="132582" marT="132582" marB="132582"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a:solidFill>
                            <a:schemeClr val="tx1">
                              <a:lumMod val="85000"/>
                              <a:lumOff val="15000"/>
                            </a:schemeClr>
                          </a:solidFill>
                        </a:rPr>
                        <a:t>60</a:t>
                      </a:r>
                    </a:p>
                  </a:txBody>
                  <a:tcPr marL="220971" marR="132582" marT="132582" marB="132582"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512446354"/>
                  </a:ext>
                </a:extLst>
              </a:tr>
              <a:tr h="657881">
                <a:tc>
                  <a:txBody>
                    <a:bodyPr/>
                    <a:lstStyle/>
                    <a:p>
                      <a:pPr algn="ctr"/>
                      <a:r>
                        <a:rPr lang="it-IT" sz="2400" b="1" dirty="0" err="1">
                          <a:solidFill>
                            <a:schemeClr val="tx1">
                              <a:lumMod val="85000"/>
                              <a:lumOff val="15000"/>
                            </a:schemeClr>
                          </a:solidFill>
                        </a:rPr>
                        <a:t>Noise</a:t>
                      </a:r>
                      <a:r>
                        <a:rPr lang="it-IT" sz="2400" b="1" dirty="0">
                          <a:solidFill>
                            <a:schemeClr val="tx1">
                              <a:lumMod val="85000"/>
                              <a:lumOff val="15000"/>
                            </a:schemeClr>
                          </a:solidFill>
                        </a:rPr>
                        <a:t> </a:t>
                      </a:r>
                      <a:r>
                        <a:rPr lang="it-IT" sz="2400" b="1" dirty="0" err="1">
                          <a:solidFill>
                            <a:schemeClr val="tx1">
                              <a:lumMod val="85000"/>
                              <a:lumOff val="15000"/>
                            </a:schemeClr>
                          </a:solidFill>
                        </a:rPr>
                        <a:t>Margin</a:t>
                      </a:r>
                      <a:endParaRPr lang="it-IT" sz="2400" b="1" dirty="0">
                        <a:solidFill>
                          <a:schemeClr val="tx1">
                            <a:lumMod val="85000"/>
                            <a:lumOff val="15000"/>
                          </a:schemeClr>
                        </a:solidFill>
                      </a:endParaRPr>
                    </a:p>
                  </a:txBody>
                  <a:tcPr marL="220971" marR="132582" marT="132582" marB="132582"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a:solidFill>
                            <a:schemeClr val="tx1">
                              <a:lumMod val="85000"/>
                              <a:lumOff val="15000"/>
                            </a:schemeClr>
                          </a:solidFill>
                        </a:rPr>
                        <a:t>1,475 V</a:t>
                      </a:r>
                    </a:p>
                  </a:txBody>
                  <a:tcPr marL="220971" marR="132582" marT="132582" marB="132582"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678334524"/>
                  </a:ext>
                </a:extLst>
              </a:tr>
              <a:tr h="657881">
                <a:tc>
                  <a:txBody>
                    <a:bodyPr/>
                    <a:lstStyle/>
                    <a:p>
                      <a:pPr algn="ctr"/>
                      <a:r>
                        <a:rPr lang="it-IT" sz="2400" b="1" dirty="0">
                          <a:solidFill>
                            <a:schemeClr val="tx1">
                              <a:lumMod val="85000"/>
                              <a:lumOff val="15000"/>
                            </a:schemeClr>
                          </a:solidFill>
                        </a:rPr>
                        <a:t>Ps</a:t>
                      </a:r>
                    </a:p>
                  </a:txBody>
                  <a:tcPr marL="220971" marR="132582" marT="132582" marB="132582"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a:solidFill>
                            <a:schemeClr val="tx1">
                              <a:lumMod val="85000"/>
                              <a:lumOff val="15000"/>
                            </a:schemeClr>
                          </a:solidFill>
                        </a:rPr>
                        <a:t>1,4 µW</a:t>
                      </a:r>
                    </a:p>
                  </a:txBody>
                  <a:tcPr marL="220971" marR="132582" marT="132582" marB="132582"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10434356"/>
                  </a:ext>
                </a:extLst>
              </a:tr>
              <a:tr h="657881">
                <a:tc>
                  <a:txBody>
                    <a:bodyPr/>
                    <a:lstStyle/>
                    <a:p>
                      <a:pPr algn="ctr"/>
                      <a:r>
                        <a:rPr lang="it-IT" sz="2400" b="1" dirty="0">
                          <a:solidFill>
                            <a:schemeClr val="tx1">
                              <a:lumMod val="85000"/>
                              <a:lumOff val="15000"/>
                            </a:schemeClr>
                          </a:solidFill>
                        </a:rPr>
                        <a:t>Ps @ 41 stadi</a:t>
                      </a:r>
                    </a:p>
                  </a:txBody>
                  <a:tcPr marL="220971" marR="132582" marT="132582" marB="132582"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2400" dirty="0">
                          <a:solidFill>
                            <a:schemeClr val="tx1">
                              <a:lumMod val="85000"/>
                              <a:lumOff val="15000"/>
                            </a:schemeClr>
                          </a:solidFill>
                        </a:rPr>
                        <a:t>60 µW</a:t>
                      </a:r>
                    </a:p>
                  </a:txBody>
                  <a:tcPr marL="220971" marR="132582" marT="132582" marB="132582"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023977633"/>
                  </a:ext>
                </a:extLst>
              </a:tr>
            </a:tbl>
          </a:graphicData>
        </a:graphic>
      </p:graphicFrame>
      <p:pic>
        <p:nvPicPr>
          <p:cNvPr id="13" name="Immagine 12" descr="Immagine che contiene oggetto, orologio&#10;&#10;Descrizione generata automaticamente">
            <a:extLst>
              <a:ext uri="{FF2B5EF4-FFF2-40B4-BE49-F238E27FC236}">
                <a16:creationId xmlns:a16="http://schemas.microsoft.com/office/drawing/2014/main" id="{C2749DB1-168D-4F8E-B7DF-9CFDDE251728}"/>
              </a:ext>
            </a:extLst>
          </p:cNvPr>
          <p:cNvPicPr>
            <a:picLocks noChangeAspect="1"/>
          </p:cNvPicPr>
          <p:nvPr/>
        </p:nvPicPr>
        <p:blipFill rotWithShape="1">
          <a:blip r:embed="rId2">
            <a:extLst>
              <a:ext uri="{28A0092B-C50C-407E-A947-70E740481C1C}">
                <a14:useLocalDpi xmlns:a14="http://schemas.microsoft.com/office/drawing/2010/main" val="0"/>
              </a:ext>
            </a:extLst>
          </a:blip>
          <a:srcRect t="9512"/>
          <a:stretch/>
        </p:blipFill>
        <p:spPr>
          <a:xfrm>
            <a:off x="2920280" y="1750842"/>
            <a:ext cx="2005474" cy="3882952"/>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B79932EA-FDF3-4521-AB93-ECE2DD6BC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442" y="1750842"/>
            <a:ext cx="3769558" cy="3882952"/>
          </a:xfrm>
          <a:prstGeom prst="rect">
            <a:avLst/>
          </a:prstGeom>
        </p:spPr>
      </p:pic>
    </p:spTree>
    <p:extLst>
      <p:ext uri="{BB962C8B-B14F-4D97-AF65-F5344CB8AC3E}">
        <p14:creationId xmlns:p14="http://schemas.microsoft.com/office/powerpoint/2010/main" val="39933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8"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9"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0"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1"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2"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3"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4"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5"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6"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37"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38"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39"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1" name="Group 140">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2"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3"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4"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5"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6"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47"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48"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49"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0"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1"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2"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3"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5" name="Rectangle 154">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7"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59" name="Rectangle 15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46320F9-EF06-4AF8-A181-B8E31F4CF8C5}"/>
              </a:ext>
            </a:extLst>
          </p:cNvPr>
          <p:cNvSpPr>
            <a:spLocks noGrp="1"/>
          </p:cNvSpPr>
          <p:nvPr>
            <p:ph type="title"/>
          </p:nvPr>
        </p:nvSpPr>
        <p:spPr>
          <a:xfrm>
            <a:off x="1259893" y="3101093"/>
            <a:ext cx="2454052" cy="3029344"/>
          </a:xfrm>
        </p:spPr>
        <p:txBody>
          <a:bodyPr vert="horz" lIns="91440" tIns="45720" rIns="91440" bIns="45720" rtlCol="0" anchor="t">
            <a:normAutofit/>
          </a:bodyPr>
          <a:lstStyle/>
          <a:p>
            <a:pPr algn="l"/>
            <a:r>
              <a:rPr lang="en-US" sz="3200" b="1" dirty="0" err="1">
                <a:solidFill>
                  <a:schemeClr val="bg1"/>
                </a:solidFill>
              </a:rPr>
              <a:t>Indice</a:t>
            </a:r>
            <a:endParaRPr lang="en-US" sz="3200" b="1" dirty="0">
              <a:solidFill>
                <a:schemeClr val="bg1"/>
              </a:solidFill>
            </a:endParaRPr>
          </a:p>
        </p:txBody>
      </p:sp>
      <p:sp>
        <p:nvSpPr>
          <p:cNvPr id="16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63" name="Rectangle 16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CasellaDiTesto 2">
            <a:extLst>
              <a:ext uri="{FF2B5EF4-FFF2-40B4-BE49-F238E27FC236}">
                <a16:creationId xmlns:a16="http://schemas.microsoft.com/office/drawing/2014/main" id="{0FCD35E7-1799-44E9-9A14-3E4834F9776C}"/>
              </a:ext>
            </a:extLst>
          </p:cNvPr>
          <p:cNvGraphicFramePr/>
          <p:nvPr>
            <p:extLst>
              <p:ext uri="{D42A27DB-BD31-4B8C-83A1-F6EECF244321}">
                <p14:modId xmlns:p14="http://schemas.microsoft.com/office/powerpoint/2010/main" val="338628641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239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1" name="Group 3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5" name="Rectangle 4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9" name="Rectangle 4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575CE6C-9C1B-4840-8683-72F5EF3660DD}"/>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gn="l">
              <a:lnSpc>
                <a:spcPct val="90000"/>
              </a:lnSpc>
            </a:pPr>
            <a:r>
              <a:rPr lang="it-IT" sz="2800" b="1" dirty="0">
                <a:solidFill>
                  <a:srgbClr val="C00000"/>
                </a:solidFill>
              </a:rPr>
              <a:t>Microprocessore</a:t>
            </a:r>
            <a:r>
              <a:rPr lang="en-US" sz="2800" b="1" dirty="0">
                <a:solidFill>
                  <a:srgbClr val="C00000"/>
                </a:solidFill>
              </a:rPr>
              <a:t> b</a:t>
            </a:r>
            <a:r>
              <a:rPr lang="it-IT" sz="2800" b="1" dirty="0" err="1">
                <a:solidFill>
                  <a:srgbClr val="C00000"/>
                </a:solidFill>
              </a:rPr>
              <a:t>asato</a:t>
            </a:r>
            <a:r>
              <a:rPr lang="it-IT" sz="2800" b="1" dirty="0">
                <a:solidFill>
                  <a:srgbClr val="C00000"/>
                </a:solidFill>
              </a:rPr>
              <a:t> su materiali 2D</a:t>
            </a:r>
          </a:p>
        </p:txBody>
      </p:sp>
      <p:sp>
        <p:nvSpPr>
          <p:cNvPr id="51" name="Rectangle 5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 name="CasellaDiTesto 11">
            <a:extLst>
              <a:ext uri="{FF2B5EF4-FFF2-40B4-BE49-F238E27FC236}">
                <a16:creationId xmlns:a16="http://schemas.microsoft.com/office/drawing/2014/main" id="{BDCCE751-028F-42FD-9BD4-A0BB819174C6}"/>
              </a:ext>
            </a:extLst>
          </p:cNvPr>
          <p:cNvSpPr txBox="1"/>
          <p:nvPr/>
        </p:nvSpPr>
        <p:spPr>
          <a:xfrm>
            <a:off x="649225" y="2133600"/>
            <a:ext cx="3650278"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b="1" dirty="0">
                <a:solidFill>
                  <a:schemeClr val="tx1">
                    <a:lumMod val="75000"/>
                    <a:lumOff val="25000"/>
                  </a:schemeClr>
                </a:solidFill>
              </a:rPr>
              <a:t> </a:t>
            </a:r>
            <a:r>
              <a:rPr lang="en-US" b="1" dirty="0" err="1">
                <a:solidFill>
                  <a:schemeClr val="tx1">
                    <a:lumMod val="75000"/>
                    <a:lumOff val="25000"/>
                  </a:schemeClr>
                </a:solidFill>
              </a:rPr>
              <a:t>Risultati</a:t>
            </a:r>
            <a:r>
              <a:rPr lang="en-US" b="1" dirty="0">
                <a:solidFill>
                  <a:schemeClr val="tx1">
                    <a:lumMod val="75000"/>
                    <a:lumOff val="25000"/>
                  </a:schemeClr>
                </a:solidFill>
              </a:rPr>
              <a:t> del task </a:t>
            </a:r>
            <a:r>
              <a:rPr lang="en-US" b="1" dirty="0" err="1">
                <a:solidFill>
                  <a:schemeClr val="tx1">
                    <a:lumMod val="75000"/>
                    <a:lumOff val="25000"/>
                  </a:schemeClr>
                </a:solidFill>
              </a:rPr>
              <a:t>corretti</a:t>
            </a:r>
            <a:r>
              <a:rPr lang="en-US" b="1" dirty="0">
                <a:solidFill>
                  <a:schemeClr val="tx1">
                    <a:lumMod val="75000"/>
                    <a:lumOff val="25000"/>
                  </a:schemeClr>
                </a:solidFill>
              </a:rPr>
              <a:t>;</a:t>
            </a:r>
          </a:p>
          <a:p>
            <a:pPr marL="285750" indent="-285750">
              <a:spcBef>
                <a:spcPts val="1000"/>
              </a:spcBef>
              <a:buClr>
                <a:schemeClr val="accent1"/>
              </a:buClr>
              <a:buFont typeface="Wingdings 3" charset="2"/>
              <a:buChar char=""/>
            </a:pPr>
            <a:r>
              <a:rPr lang="en-US" b="1" dirty="0">
                <a:solidFill>
                  <a:schemeClr val="tx1">
                    <a:lumMod val="75000"/>
                    <a:lumOff val="25000"/>
                  </a:schemeClr>
                </a:solidFill>
              </a:rPr>
              <a:t> </a:t>
            </a:r>
            <a:r>
              <a:rPr lang="en-US" b="1" dirty="0" err="1">
                <a:solidFill>
                  <a:schemeClr val="tx1">
                    <a:lumMod val="75000"/>
                    <a:lumOff val="25000"/>
                  </a:schemeClr>
                </a:solidFill>
              </a:rPr>
              <a:t>Fmax</a:t>
            </a:r>
            <a:r>
              <a:rPr lang="en-US" b="1" dirty="0">
                <a:solidFill>
                  <a:schemeClr val="tx1">
                    <a:lumMod val="75000"/>
                    <a:lumOff val="25000"/>
                  </a:schemeClr>
                </a:solidFill>
              </a:rPr>
              <a:t> 2 – 20 </a:t>
            </a:r>
            <a:r>
              <a:rPr lang="en-US" b="1" dirty="0" err="1">
                <a:solidFill>
                  <a:schemeClr val="tx1">
                    <a:lumMod val="75000"/>
                    <a:lumOff val="25000"/>
                  </a:schemeClr>
                </a:solidFill>
              </a:rPr>
              <a:t>KHz</a:t>
            </a:r>
            <a:r>
              <a:rPr lang="en-US" b="1" dirty="0">
                <a:solidFill>
                  <a:schemeClr val="tx1">
                    <a:lumMod val="75000"/>
                    <a:lumOff val="25000"/>
                  </a:schemeClr>
                </a:solidFill>
              </a:rPr>
              <a:t>;</a:t>
            </a:r>
          </a:p>
          <a:p>
            <a:pPr marL="285750" indent="-285750">
              <a:spcBef>
                <a:spcPts val="1000"/>
              </a:spcBef>
              <a:buClr>
                <a:schemeClr val="accent1"/>
              </a:buClr>
              <a:buFont typeface="Wingdings 3" charset="2"/>
              <a:buChar char=""/>
            </a:pPr>
            <a:r>
              <a:rPr lang="en-US" b="1" dirty="0">
                <a:solidFill>
                  <a:schemeClr val="tx1">
                    <a:lumMod val="75000"/>
                    <a:lumOff val="25000"/>
                  </a:schemeClr>
                </a:solidFill>
              </a:rPr>
              <a:t> Design NON fault-</a:t>
            </a:r>
            <a:r>
              <a:rPr lang="en-US" b="1" dirty="0" err="1">
                <a:solidFill>
                  <a:schemeClr val="tx1">
                    <a:lumMod val="75000"/>
                    <a:lumOff val="25000"/>
                  </a:schemeClr>
                </a:solidFill>
              </a:rPr>
              <a:t>tollerant</a:t>
            </a:r>
            <a:r>
              <a:rPr lang="en-US" b="1" dirty="0">
                <a:solidFill>
                  <a:schemeClr val="tx1">
                    <a:lumMod val="75000"/>
                    <a:lumOff val="25000"/>
                  </a:schemeClr>
                </a:solidFill>
              </a:rPr>
              <a:t>;</a:t>
            </a:r>
          </a:p>
          <a:p>
            <a:pPr marL="285750" indent="-285750">
              <a:spcBef>
                <a:spcPts val="1000"/>
              </a:spcBef>
              <a:buClr>
                <a:schemeClr val="accent1"/>
              </a:buClr>
              <a:buFont typeface="Wingdings 3" charset="2"/>
              <a:buChar char=""/>
            </a:pPr>
            <a:r>
              <a:rPr lang="en-US" b="1" dirty="0">
                <a:solidFill>
                  <a:schemeClr val="tx1">
                    <a:lumMod val="75000"/>
                    <a:lumOff val="25000"/>
                  </a:schemeClr>
                </a:solidFill>
              </a:rPr>
              <a:t> </a:t>
            </a:r>
            <a:r>
              <a:rPr lang="en-US" b="1" dirty="0" err="1">
                <a:solidFill>
                  <a:schemeClr val="tx1">
                    <a:lumMod val="75000"/>
                    <a:lumOff val="25000"/>
                  </a:schemeClr>
                </a:solidFill>
              </a:rPr>
              <a:t>Imperfezioni</a:t>
            </a:r>
            <a:r>
              <a:rPr lang="en-US" b="1" dirty="0">
                <a:solidFill>
                  <a:schemeClr val="tx1">
                    <a:lumMod val="75000"/>
                    <a:lumOff val="25000"/>
                  </a:schemeClr>
                </a:solidFill>
              </a:rPr>
              <a:t> film </a:t>
            </a:r>
            <a:r>
              <a:rPr lang="en-US" b="1" dirty="0" err="1">
                <a:solidFill>
                  <a:schemeClr val="tx1">
                    <a:lumMod val="75000"/>
                    <a:lumOff val="25000"/>
                  </a:schemeClr>
                </a:solidFill>
              </a:rPr>
              <a:t>sottile</a:t>
            </a:r>
            <a:r>
              <a:rPr lang="en-US" b="1" dirty="0">
                <a:solidFill>
                  <a:schemeClr val="tx1">
                    <a:lumMod val="75000"/>
                    <a:lumOff val="25000"/>
                  </a:schemeClr>
                </a:solidFill>
              </a:rPr>
              <a:t>.</a:t>
            </a:r>
          </a:p>
        </p:txBody>
      </p:sp>
      <p:pic>
        <p:nvPicPr>
          <p:cNvPr id="4" name="Immagine 3">
            <a:extLst>
              <a:ext uri="{FF2B5EF4-FFF2-40B4-BE49-F238E27FC236}">
                <a16:creationId xmlns:a16="http://schemas.microsoft.com/office/drawing/2014/main" id="{E8755131-2E8E-4191-9D54-4C75CA0A4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797946"/>
            <a:ext cx="6953577" cy="4937040"/>
          </a:xfrm>
          <a:prstGeom prst="rect">
            <a:avLst/>
          </a:prstGeom>
        </p:spPr>
      </p:pic>
      <p:sp>
        <p:nvSpPr>
          <p:cNvPr id="5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69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4A5B80-C549-4199-9742-E54A177DF5FD}"/>
              </a:ext>
            </a:extLst>
          </p:cNvPr>
          <p:cNvSpPr>
            <a:spLocks noGrp="1"/>
          </p:cNvSpPr>
          <p:nvPr>
            <p:ph type="title"/>
          </p:nvPr>
        </p:nvSpPr>
        <p:spPr>
          <a:xfrm>
            <a:off x="3277661" y="624110"/>
            <a:ext cx="5636675" cy="1280890"/>
          </a:xfrm>
        </p:spPr>
        <p:txBody>
          <a:bodyPr>
            <a:noAutofit/>
          </a:bodyPr>
          <a:lstStyle/>
          <a:p>
            <a:r>
              <a:rPr lang="it-IT" sz="3200" b="1" dirty="0">
                <a:solidFill>
                  <a:srgbClr val="C00000"/>
                </a:solidFill>
              </a:rPr>
              <a:t>Applicazioni analogiche: RF </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F684D33-C2C3-4888-A3A3-CBBCA7704959}"/>
                  </a:ext>
                </a:extLst>
              </p:cNvPr>
              <p:cNvSpPr txBox="1"/>
              <p:nvPr/>
            </p:nvSpPr>
            <p:spPr>
              <a:xfrm>
                <a:off x="8076015" y="3390240"/>
                <a:ext cx="4359804" cy="1938992"/>
              </a:xfrm>
              <a:prstGeom prst="rect">
                <a:avLst/>
              </a:prstGeom>
              <a:noFill/>
            </p:spPr>
            <p:txBody>
              <a:bodyPr wrap="square" lIns="0" tIns="0" rIns="0" bIns="0" rtlCol="0">
                <a:spAutoFit/>
              </a:bodyPr>
              <a:lstStyle/>
              <a:p>
                <a:pPr marL="285750" indent="-285750">
                  <a:buFont typeface="Wingdings" panose="05000000000000000000" pitchFamily="2" charset="2"/>
                  <a:buChar char="Ø"/>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𝒎𝒂𝒙</m:t>
                        </m:r>
                      </m:sub>
                    </m:sSub>
                  </m:oMath>
                </a14:m>
                <a:r>
                  <a:rPr lang="it-IT" dirty="0"/>
                  <a:t> : frequenza </a:t>
                </a:r>
                <a:r>
                  <a:rPr lang="it-IT" dirty="0" err="1"/>
                  <a:t>max</a:t>
                </a:r>
                <a:r>
                  <a:rPr lang="it-IT" dirty="0"/>
                  <a:t> di oscillazione </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𝒇</m:t>
                        </m:r>
                      </m:e>
                      <m:sub>
                        <m:r>
                          <a:rPr lang="it-IT" b="1" i="1" smtClean="0">
                            <a:latin typeface="Cambria Math" panose="02040503050406030204" pitchFamily="18" charset="0"/>
                          </a:rPr>
                          <m:t>𝑻</m:t>
                        </m:r>
                      </m:sub>
                    </m:sSub>
                  </m:oMath>
                </a14:m>
                <a:r>
                  <a:rPr lang="it-IT" dirty="0"/>
                  <a:t> : frequenza di taglio</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smtClean="0">
                            <a:latin typeface="Cambria Math" panose="02040503050406030204" pitchFamily="18" charset="0"/>
                          </a:rPr>
                          <m:t>𝑹</m:t>
                        </m:r>
                      </m:e>
                      <m:sub>
                        <m:r>
                          <a:rPr lang="it-IT" b="1" i="1" smtClean="0">
                            <a:latin typeface="Cambria Math" panose="02040503050406030204" pitchFamily="18" charset="0"/>
                          </a:rPr>
                          <m:t>𝑮</m:t>
                        </m:r>
                      </m:sub>
                    </m:sSub>
                  </m:oMath>
                </a14:m>
                <a:r>
                  <a:rPr lang="it-IT" b="1" dirty="0"/>
                  <a:t> </a:t>
                </a:r>
                <a:r>
                  <a:rPr lang="it-IT" dirty="0"/>
                  <a:t>: resistenza serie gate</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smtClean="0">
                            <a:latin typeface="Cambria Math" panose="02040503050406030204" pitchFamily="18" charset="0"/>
                          </a:rPr>
                          <m:t>𝑹</m:t>
                        </m:r>
                      </m:e>
                      <m:sub>
                        <m:r>
                          <a:rPr lang="it-IT" b="1" i="1" smtClean="0">
                            <a:latin typeface="Cambria Math" panose="02040503050406030204" pitchFamily="18" charset="0"/>
                          </a:rPr>
                          <m:t>𝑺</m:t>
                        </m:r>
                      </m:sub>
                    </m:sSub>
                  </m:oMath>
                </a14:m>
                <a:r>
                  <a:rPr lang="it-IT" dirty="0"/>
                  <a:t> : resistenza serie source</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smtClean="0">
                            <a:latin typeface="Cambria Math" panose="02040503050406030204" pitchFamily="18" charset="0"/>
                          </a:rPr>
                          <m:t>𝒓</m:t>
                        </m:r>
                      </m:e>
                      <m:sub>
                        <m:r>
                          <a:rPr lang="it-IT" b="1" i="1" smtClean="0">
                            <a:latin typeface="Cambria Math" panose="02040503050406030204" pitchFamily="18" charset="0"/>
                          </a:rPr>
                          <m:t>𝒅</m:t>
                        </m:r>
                      </m:sub>
                    </m:sSub>
                  </m:oMath>
                </a14:m>
                <a:r>
                  <a:rPr lang="it-IT" b="1" dirty="0"/>
                  <a:t> </a:t>
                </a:r>
                <a:r>
                  <a:rPr lang="it-IT" dirty="0"/>
                  <a:t>: resistenza di canale</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smtClean="0">
                            <a:latin typeface="Cambria Math" panose="02040503050406030204" pitchFamily="18" charset="0"/>
                          </a:rPr>
                          <m:t>𝑪</m:t>
                        </m:r>
                      </m:e>
                      <m:sub>
                        <m:r>
                          <a:rPr lang="it-IT" b="1" i="1" smtClean="0">
                            <a:latin typeface="Cambria Math" panose="02040503050406030204" pitchFamily="18" charset="0"/>
                          </a:rPr>
                          <m:t>𝑮𝑫</m:t>
                        </m:r>
                      </m:sub>
                    </m:sSub>
                  </m:oMath>
                </a14:m>
                <a:r>
                  <a:rPr lang="it-IT" b="1" dirty="0"/>
                  <a:t> </a:t>
                </a:r>
                <a:r>
                  <a:rPr lang="it-IT" dirty="0"/>
                  <a:t>: capacità Gate Drain</a:t>
                </a:r>
              </a:p>
              <a:p>
                <a:pPr marL="285750" indent="-285750">
                  <a:buFont typeface="Wingdings" panose="05000000000000000000" pitchFamily="2" charset="2"/>
                  <a:buChar char="Ø"/>
                </a:pPr>
                <a:endParaRPr lang="it-IT" dirty="0"/>
              </a:p>
            </p:txBody>
          </p:sp>
        </mc:Choice>
        <mc:Fallback xmlns="">
          <p:sp>
            <p:nvSpPr>
              <p:cNvPr id="7" name="CasellaDiTesto 6">
                <a:extLst>
                  <a:ext uri="{FF2B5EF4-FFF2-40B4-BE49-F238E27FC236}">
                    <a16:creationId xmlns:a16="http://schemas.microsoft.com/office/drawing/2014/main" id="{1F684D33-C2C3-4888-A3A3-CBBCA7704959}"/>
                  </a:ext>
                </a:extLst>
              </p:cNvPr>
              <p:cNvSpPr txBox="1">
                <a:spLocks noRot="1" noChangeAspect="1" noMove="1" noResize="1" noEditPoints="1" noAdjustHandles="1" noChangeArrowheads="1" noChangeShapeType="1" noTextEdit="1"/>
              </p:cNvSpPr>
              <p:nvPr/>
            </p:nvSpPr>
            <p:spPr>
              <a:xfrm>
                <a:off x="8076015" y="3390240"/>
                <a:ext cx="4359804" cy="1938992"/>
              </a:xfrm>
              <a:prstGeom prst="rect">
                <a:avLst/>
              </a:prstGeom>
              <a:blipFill>
                <a:blip r:embed="rId2"/>
                <a:stretch>
                  <a:fillRect l="-3077" t="-408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AB2AED9C-7307-45CA-AA52-6B5B4325CD06}"/>
                  </a:ext>
                </a:extLst>
              </p:cNvPr>
              <p:cNvSpPr txBox="1"/>
              <p:nvPr/>
            </p:nvSpPr>
            <p:spPr>
              <a:xfrm>
                <a:off x="2927129" y="1447052"/>
                <a:ext cx="6337737" cy="16410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3200" i="1" smtClean="0">
                              <a:latin typeface="Cambria Math" panose="02040503050406030204" pitchFamily="18" charset="0"/>
                            </a:rPr>
                          </m:ctrlPr>
                        </m:sSubPr>
                        <m:e>
                          <m:r>
                            <a:rPr lang="it-IT" sz="3200" b="0" i="1" smtClean="0">
                              <a:latin typeface="Cambria Math" panose="02040503050406030204" pitchFamily="18" charset="0"/>
                            </a:rPr>
                            <m:t>𝑓</m:t>
                          </m:r>
                        </m:e>
                        <m:sub>
                          <m:r>
                            <a:rPr lang="it-IT" sz="3200" b="0" i="1" smtClean="0">
                              <a:latin typeface="Cambria Math" panose="02040503050406030204" pitchFamily="18" charset="0"/>
                            </a:rPr>
                            <m:t>𝑚𝑎𝑥</m:t>
                          </m:r>
                        </m:sub>
                      </m:sSub>
                      <m:r>
                        <a:rPr lang="it-IT" sz="3200" b="0" i="1" smtClean="0">
                          <a:latin typeface="Cambria Math" panose="02040503050406030204" pitchFamily="18" charset="0"/>
                        </a:rPr>
                        <m:t>= </m:t>
                      </m:r>
                      <m:f>
                        <m:fPr>
                          <m:ctrlPr>
                            <a:rPr lang="it-IT" sz="3200" b="0" i="1" smtClean="0">
                              <a:latin typeface="Cambria Math" panose="02040503050406030204" pitchFamily="18" charset="0"/>
                            </a:rPr>
                          </m:ctrlPr>
                        </m:fPr>
                        <m:num>
                          <m:sSub>
                            <m:sSubPr>
                              <m:ctrlPr>
                                <a:rPr lang="it-IT" sz="3200" i="1">
                                  <a:latin typeface="Cambria Math" panose="02040503050406030204" pitchFamily="18" charset="0"/>
                                </a:rPr>
                              </m:ctrlPr>
                            </m:sSubPr>
                            <m:e>
                              <m:r>
                                <a:rPr lang="it-IT" sz="3200" i="1">
                                  <a:latin typeface="Cambria Math" panose="02040503050406030204" pitchFamily="18" charset="0"/>
                                </a:rPr>
                                <m:t>𝑓</m:t>
                              </m:r>
                            </m:e>
                            <m:sub>
                              <m:r>
                                <a:rPr lang="it-IT" sz="3200" b="0" i="1" smtClean="0">
                                  <a:latin typeface="Cambria Math" panose="02040503050406030204" pitchFamily="18" charset="0"/>
                                </a:rPr>
                                <m:t>𝑇</m:t>
                              </m:r>
                            </m:sub>
                          </m:sSub>
                        </m:num>
                        <m:den>
                          <m:r>
                            <a:rPr lang="it-IT" sz="3200" b="0" i="1" smtClean="0">
                              <a:latin typeface="Cambria Math" panose="02040503050406030204" pitchFamily="18" charset="0"/>
                            </a:rPr>
                            <m:t>2</m:t>
                          </m:r>
                          <m:rad>
                            <m:radPr>
                              <m:degHide m:val="on"/>
                              <m:ctrlPr>
                                <a:rPr lang="it-IT" sz="3200" b="0" i="1" smtClean="0">
                                  <a:latin typeface="Cambria Math" panose="02040503050406030204" pitchFamily="18" charset="0"/>
                                </a:rPr>
                              </m:ctrlPr>
                            </m:radPr>
                            <m:deg/>
                            <m:e>
                              <m:f>
                                <m:fPr>
                                  <m:ctrlPr>
                                    <a:rPr lang="it-IT" sz="3200" b="0" i="1" smtClean="0">
                                      <a:latin typeface="Cambria Math" panose="02040503050406030204" pitchFamily="18" charset="0"/>
                                    </a:rPr>
                                  </m:ctrlPr>
                                </m:fPr>
                                <m:num>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𝑅</m:t>
                                      </m:r>
                                    </m:e>
                                    <m:sub>
                                      <m:r>
                                        <a:rPr lang="it-IT" sz="3200" b="0" i="1" smtClean="0">
                                          <a:latin typeface="Cambria Math" panose="02040503050406030204" pitchFamily="18" charset="0"/>
                                        </a:rPr>
                                        <m:t>𝐺</m:t>
                                      </m:r>
                                    </m:sub>
                                  </m:sSub>
                                  <m:r>
                                    <a:rPr lang="it-IT" sz="3200" b="0" i="1" smtClean="0">
                                      <a:latin typeface="Cambria Math" panose="02040503050406030204" pitchFamily="18" charset="0"/>
                                    </a:rPr>
                                    <m:t>+</m:t>
                                  </m:r>
                                  <m:sSub>
                                    <m:sSubPr>
                                      <m:ctrlPr>
                                        <a:rPr lang="it-IT" sz="3200" i="1">
                                          <a:latin typeface="Cambria Math" panose="02040503050406030204" pitchFamily="18" charset="0"/>
                                        </a:rPr>
                                      </m:ctrlPr>
                                    </m:sSubPr>
                                    <m:e>
                                      <m:r>
                                        <a:rPr lang="it-IT" sz="3200" i="1">
                                          <a:latin typeface="Cambria Math" panose="02040503050406030204" pitchFamily="18" charset="0"/>
                                        </a:rPr>
                                        <m:t>𝑅</m:t>
                                      </m:r>
                                    </m:e>
                                    <m:sub>
                                      <m:r>
                                        <a:rPr lang="it-IT" sz="3200" b="0" i="1" smtClean="0">
                                          <a:latin typeface="Cambria Math" panose="02040503050406030204" pitchFamily="18" charset="0"/>
                                        </a:rPr>
                                        <m:t>𝑆</m:t>
                                      </m:r>
                                    </m:sub>
                                  </m:sSub>
                                </m:num>
                                <m:den>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𝑟</m:t>
                                      </m:r>
                                    </m:e>
                                    <m:sub>
                                      <m:r>
                                        <a:rPr lang="it-IT" sz="3200" b="0" i="1" smtClean="0">
                                          <a:latin typeface="Cambria Math" panose="02040503050406030204" pitchFamily="18" charset="0"/>
                                        </a:rPr>
                                        <m:t>𝑑</m:t>
                                      </m:r>
                                    </m:sub>
                                  </m:sSub>
                                </m:den>
                              </m:f>
                              <m:r>
                                <a:rPr lang="it-IT" sz="3200" b="0" i="1" smtClean="0">
                                  <a:latin typeface="Cambria Math" panose="02040503050406030204" pitchFamily="18" charset="0"/>
                                </a:rPr>
                                <m:t>+2</m:t>
                              </m:r>
                              <m:r>
                                <a:rPr lang="it-IT" sz="3200" b="0" i="1" smtClean="0">
                                  <a:latin typeface="Cambria Math" panose="02040503050406030204" pitchFamily="18" charset="0"/>
                                  <a:ea typeface="Cambria Math" panose="02040503050406030204" pitchFamily="18" charset="0"/>
                                </a:rPr>
                                <m:t>𝜋</m:t>
                              </m:r>
                              <m:sSub>
                                <m:sSubPr>
                                  <m:ctrlPr>
                                    <a:rPr lang="it-IT" sz="3200" i="1">
                                      <a:latin typeface="Cambria Math" panose="02040503050406030204" pitchFamily="18" charset="0"/>
                                    </a:rPr>
                                  </m:ctrlPr>
                                </m:sSubPr>
                                <m:e>
                                  <m:r>
                                    <a:rPr lang="it-IT" sz="3200" i="1">
                                      <a:latin typeface="Cambria Math" panose="02040503050406030204" pitchFamily="18" charset="0"/>
                                    </a:rPr>
                                    <m:t>𝑓</m:t>
                                  </m:r>
                                </m:e>
                                <m:sub>
                                  <m:r>
                                    <a:rPr lang="it-IT" sz="3200" i="1">
                                      <a:latin typeface="Cambria Math" panose="02040503050406030204" pitchFamily="18" charset="0"/>
                                    </a:rPr>
                                    <m:t>𝑇</m:t>
                                  </m:r>
                                </m:sub>
                              </m:sSub>
                              <m:sSub>
                                <m:sSubPr>
                                  <m:ctrlPr>
                                    <a:rPr lang="it-IT" sz="3200" i="1">
                                      <a:latin typeface="Cambria Math" panose="02040503050406030204" pitchFamily="18" charset="0"/>
                                    </a:rPr>
                                  </m:ctrlPr>
                                </m:sSubPr>
                                <m:e>
                                  <m:r>
                                    <a:rPr lang="it-IT" sz="3200" b="0" i="1" smtClean="0">
                                      <a:latin typeface="Cambria Math" panose="02040503050406030204" pitchFamily="18" charset="0"/>
                                    </a:rPr>
                                    <m:t>𝑅</m:t>
                                  </m:r>
                                </m:e>
                                <m:sub>
                                  <m:r>
                                    <a:rPr lang="it-IT" sz="3200" b="0" i="1" smtClean="0">
                                      <a:latin typeface="Cambria Math" panose="02040503050406030204" pitchFamily="18" charset="0"/>
                                    </a:rPr>
                                    <m:t>𝐺</m:t>
                                  </m:r>
                                </m:sub>
                              </m:sSub>
                              <m:sSub>
                                <m:sSubPr>
                                  <m:ctrlPr>
                                    <a:rPr lang="it-IT" sz="3200" i="1">
                                      <a:latin typeface="Cambria Math" panose="02040503050406030204" pitchFamily="18" charset="0"/>
                                    </a:rPr>
                                  </m:ctrlPr>
                                </m:sSubPr>
                                <m:e>
                                  <m:r>
                                    <a:rPr lang="it-IT" sz="3200" b="0" i="1" smtClean="0">
                                      <a:latin typeface="Cambria Math" panose="02040503050406030204" pitchFamily="18" charset="0"/>
                                    </a:rPr>
                                    <m:t>𝐶</m:t>
                                  </m:r>
                                </m:e>
                                <m:sub>
                                  <m:r>
                                    <a:rPr lang="it-IT" sz="3200" b="0" i="1" smtClean="0">
                                      <a:latin typeface="Cambria Math" panose="02040503050406030204" pitchFamily="18" charset="0"/>
                                    </a:rPr>
                                    <m:t>𝐺𝐷</m:t>
                                  </m:r>
                                </m:sub>
                              </m:sSub>
                            </m:e>
                          </m:rad>
                        </m:den>
                      </m:f>
                    </m:oMath>
                  </m:oMathPara>
                </a14:m>
                <a:endParaRPr lang="it-IT" sz="3200" dirty="0"/>
              </a:p>
            </p:txBody>
          </p:sp>
        </mc:Choice>
        <mc:Fallback xmlns="">
          <p:sp>
            <p:nvSpPr>
              <p:cNvPr id="10" name="CasellaDiTesto 9">
                <a:extLst>
                  <a:ext uri="{FF2B5EF4-FFF2-40B4-BE49-F238E27FC236}">
                    <a16:creationId xmlns:a16="http://schemas.microsoft.com/office/drawing/2014/main" id="{AB2AED9C-7307-45CA-AA52-6B5B4325CD06}"/>
                  </a:ext>
                </a:extLst>
              </p:cNvPr>
              <p:cNvSpPr txBox="1">
                <a:spLocks noRot="1" noChangeAspect="1" noMove="1" noResize="1" noEditPoints="1" noAdjustHandles="1" noChangeArrowheads="1" noChangeShapeType="1" noTextEdit="1"/>
              </p:cNvSpPr>
              <p:nvPr/>
            </p:nvSpPr>
            <p:spPr>
              <a:xfrm>
                <a:off x="2927129" y="1447052"/>
                <a:ext cx="6337737" cy="1641090"/>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DE8FB785-1FD2-4374-A863-7E018A47BD7C}"/>
                  </a:ext>
                </a:extLst>
              </p:cNvPr>
              <p:cNvSpPr txBox="1"/>
              <p:nvPr/>
            </p:nvSpPr>
            <p:spPr>
              <a:xfrm>
                <a:off x="8076015" y="5276192"/>
                <a:ext cx="3329404" cy="527132"/>
              </a:xfrm>
              <a:prstGeom prst="rect">
                <a:avLst/>
              </a:prstGeom>
              <a:noFill/>
            </p:spPr>
            <p:txBody>
              <a:bodyPr wrap="square" rtlCol="0">
                <a:spAutoFit/>
              </a:bodyPr>
              <a:lstStyle/>
              <a:p>
                <a14:m>
                  <m:oMath xmlns:m="http://schemas.openxmlformats.org/officeDocument/2006/math">
                    <m:sSub>
                      <m:sSubPr>
                        <m:ctrlPr>
                          <a:rPr lang="it-IT" b="1" i="1" smtClean="0">
                            <a:latin typeface="Cambria Math" panose="02040503050406030204" pitchFamily="18" charset="0"/>
                          </a:rPr>
                        </m:ctrlPr>
                      </m:sSubPr>
                      <m:e>
                        <m:r>
                          <a:rPr lang="it-IT" b="1" i="1">
                            <a:latin typeface="Cambria Math" panose="02040503050406030204" pitchFamily="18" charset="0"/>
                          </a:rPr>
                          <m:t>𝒓</m:t>
                        </m:r>
                      </m:e>
                      <m:sub>
                        <m:r>
                          <a:rPr lang="it-IT" b="1" i="1">
                            <a:latin typeface="Cambria Math" panose="02040503050406030204" pitchFamily="18" charset="0"/>
                          </a:rPr>
                          <m:t>𝒅</m:t>
                        </m:r>
                      </m:sub>
                    </m:sSub>
                  </m:oMath>
                </a14:m>
                <a:r>
                  <a:rPr lang="it-IT" dirty="0"/>
                  <a:t> = </a:t>
                </a:r>
                <a14:m>
                  <m:oMath xmlns:m="http://schemas.openxmlformats.org/officeDocument/2006/math">
                    <m:f>
                      <m:fPr>
                        <m:ctrlPr>
                          <a:rPr lang="it-IT" i="1" smtClean="0">
                            <a:latin typeface="Cambria Math" panose="02040503050406030204" pitchFamily="18" charset="0"/>
                          </a:rPr>
                        </m:ctrlPr>
                      </m:fPr>
                      <m:num>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𝑉</m:t>
                            </m:r>
                          </m:e>
                          <m:sub>
                            <m:r>
                              <a:rPr lang="it-IT" b="0" i="1" smtClean="0">
                                <a:latin typeface="Cambria Math" panose="02040503050406030204" pitchFamily="18" charset="0"/>
                                <a:ea typeface="Cambria Math" panose="02040503050406030204" pitchFamily="18" charset="0"/>
                              </a:rPr>
                              <m:t>𝐷𝑆</m:t>
                            </m:r>
                          </m:sub>
                        </m:sSub>
                      </m:num>
                      <m:den>
                        <m:r>
                          <a:rPr lang="it-IT" i="1" smtClean="0">
                            <a:latin typeface="Cambria Math" panose="02040503050406030204" pitchFamily="18" charset="0"/>
                            <a:ea typeface="Cambria Math" panose="02040503050406030204" pitchFamily="18" charset="0"/>
                          </a:rPr>
                          <m:t>∆</m:t>
                        </m:r>
                        <m:sSub>
                          <m:sSubPr>
                            <m:ctrlPr>
                              <a:rPr lang="it-IT"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𝐼</m:t>
                            </m:r>
                          </m:e>
                          <m:sub>
                            <m:r>
                              <a:rPr lang="it-IT" b="0" i="1" smtClean="0">
                                <a:latin typeface="Cambria Math" panose="02040503050406030204" pitchFamily="18" charset="0"/>
                                <a:ea typeface="Cambria Math" panose="02040503050406030204" pitchFamily="18" charset="0"/>
                              </a:rPr>
                              <m:t>𝐷𝑆</m:t>
                            </m:r>
                          </m:sub>
                        </m:sSub>
                      </m:den>
                    </m:f>
                  </m:oMath>
                </a14:m>
                <a:r>
                  <a:rPr lang="it-IT" dirty="0"/>
                  <a:t> </a:t>
                </a:r>
                <a14:m>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𝑐𝑜𝑛</m:t>
                        </m:r>
                        <m:r>
                          <a:rPr lang="it-IT" b="0" i="1" smtClean="0">
                            <a:latin typeface="Cambria Math" panose="02040503050406030204" pitchFamily="18" charset="0"/>
                            <a:ea typeface="Cambria Math" panose="02040503050406030204" pitchFamily="18" charset="0"/>
                          </a:rPr>
                          <m:t> </m:t>
                        </m:r>
                        <m:r>
                          <a:rPr lang="it-IT" i="1">
                            <a:latin typeface="Cambria Math" panose="02040503050406030204" pitchFamily="18" charset="0"/>
                            <a:ea typeface="Cambria Math" panose="02040503050406030204" pitchFamily="18" charset="0"/>
                          </a:rPr>
                          <m:t>𝑉</m:t>
                        </m:r>
                      </m:e>
                      <m:sub>
                        <m:r>
                          <a:rPr lang="it-IT" b="0" i="1" smtClean="0">
                            <a:latin typeface="Cambria Math" panose="02040503050406030204" pitchFamily="18" charset="0"/>
                            <a:ea typeface="Cambria Math" panose="02040503050406030204" pitchFamily="18" charset="0"/>
                          </a:rPr>
                          <m:t>𝐺</m:t>
                        </m:r>
                        <m:r>
                          <a:rPr lang="it-IT" i="1">
                            <a:latin typeface="Cambria Math" panose="02040503050406030204" pitchFamily="18" charset="0"/>
                            <a:ea typeface="Cambria Math" panose="02040503050406030204" pitchFamily="18" charset="0"/>
                          </a:rPr>
                          <m:t>𝑆</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𝑐𝑜𝑠𝑡𝑎𝑛𝑡𝑒</m:t>
                        </m:r>
                      </m:sub>
                    </m:sSub>
                  </m:oMath>
                </a14:m>
                <a:endParaRPr lang="it-IT" dirty="0"/>
              </a:p>
            </p:txBody>
          </p:sp>
        </mc:Choice>
        <mc:Fallback xmlns="">
          <p:sp>
            <p:nvSpPr>
              <p:cNvPr id="12" name="CasellaDiTesto 11">
                <a:extLst>
                  <a:ext uri="{FF2B5EF4-FFF2-40B4-BE49-F238E27FC236}">
                    <a16:creationId xmlns:a16="http://schemas.microsoft.com/office/drawing/2014/main" id="{DE8FB785-1FD2-4374-A863-7E018A47BD7C}"/>
                  </a:ext>
                </a:extLst>
              </p:cNvPr>
              <p:cNvSpPr txBox="1">
                <a:spLocks noRot="1" noChangeAspect="1" noMove="1" noResize="1" noEditPoints="1" noAdjustHandles="1" noChangeArrowheads="1" noChangeShapeType="1" noTextEdit="1"/>
              </p:cNvSpPr>
              <p:nvPr/>
            </p:nvSpPr>
            <p:spPr>
              <a:xfrm>
                <a:off x="8076015" y="5276192"/>
                <a:ext cx="3329404" cy="5271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E92BA5A6-D1DC-475B-BF06-DCC6F46A33B4}"/>
                  </a:ext>
                </a:extLst>
              </p:cNvPr>
              <p:cNvSpPr/>
              <p:nvPr/>
            </p:nvSpPr>
            <p:spPr>
              <a:xfrm>
                <a:off x="8076015" y="5892693"/>
                <a:ext cx="2810128" cy="527132"/>
              </a:xfrm>
              <a:prstGeom prst="rect">
                <a:avLst/>
              </a:prstGeom>
            </p:spPr>
            <p:txBody>
              <a:bodyPr wrap="none">
                <a:spAutoFit/>
              </a:bodyPr>
              <a:lstStyle/>
              <a:p>
                <a14:m>
                  <m:oMath xmlns:m="http://schemas.openxmlformats.org/officeDocument/2006/math">
                    <m:sSub>
                      <m:sSubPr>
                        <m:ctrlPr>
                          <a:rPr lang="it-IT" b="1" i="1" smtClean="0">
                            <a:solidFill>
                              <a:prstClr val="black"/>
                            </a:solidFill>
                            <a:latin typeface="Cambria Math" panose="02040503050406030204" pitchFamily="18" charset="0"/>
                          </a:rPr>
                        </m:ctrlPr>
                      </m:sSubPr>
                      <m:e>
                        <m:r>
                          <a:rPr lang="it-IT" b="1" i="1" smtClean="0">
                            <a:solidFill>
                              <a:prstClr val="black"/>
                            </a:solidFill>
                            <a:latin typeface="Cambria Math" panose="02040503050406030204" pitchFamily="18" charset="0"/>
                          </a:rPr>
                          <m:t>𝒈</m:t>
                        </m:r>
                      </m:e>
                      <m:sub>
                        <m:r>
                          <a:rPr lang="it-IT" b="1" i="1" smtClean="0">
                            <a:solidFill>
                              <a:prstClr val="black"/>
                            </a:solidFill>
                            <a:latin typeface="Cambria Math" panose="02040503050406030204" pitchFamily="18" charset="0"/>
                          </a:rPr>
                          <m:t>𝒎</m:t>
                        </m:r>
                      </m:sub>
                    </m:sSub>
                  </m:oMath>
                </a14:m>
                <a:r>
                  <a:rPr lang="it-IT" dirty="0">
                    <a:solidFill>
                      <a:prstClr val="black"/>
                    </a:solidFill>
                  </a:rPr>
                  <a:t> = </a:t>
                </a:r>
                <a14:m>
                  <m:oMath xmlns:m="http://schemas.openxmlformats.org/officeDocument/2006/math">
                    <m:f>
                      <m:fPr>
                        <m:ctrlPr>
                          <a:rPr lang="it-IT" i="1">
                            <a:solidFill>
                              <a:prstClr val="black"/>
                            </a:solidFill>
                            <a:latin typeface="Cambria Math" panose="02040503050406030204" pitchFamily="18" charset="0"/>
                          </a:rPr>
                        </m:ctrlPr>
                      </m:fPr>
                      <m:num>
                        <m:r>
                          <a:rPr lang="it-IT" i="1">
                            <a:solidFill>
                              <a:prstClr val="black"/>
                            </a:solidFill>
                            <a:latin typeface="Cambria Math" panose="02040503050406030204" pitchFamily="18" charset="0"/>
                            <a:ea typeface="Cambria Math" panose="02040503050406030204" pitchFamily="18" charset="0"/>
                          </a:rPr>
                          <m:t>∆ </m:t>
                        </m:r>
                        <m:sSub>
                          <m:sSubPr>
                            <m:ctrlPr>
                              <a:rPr lang="it-IT" i="1">
                                <a:solidFill>
                                  <a:prstClr val="black"/>
                                </a:solidFill>
                                <a:latin typeface="Cambria Math" panose="02040503050406030204" pitchFamily="18" charset="0"/>
                                <a:ea typeface="Cambria Math" panose="02040503050406030204" pitchFamily="18" charset="0"/>
                              </a:rPr>
                            </m:ctrlPr>
                          </m:sSubPr>
                          <m:e>
                            <m:r>
                              <a:rPr lang="it-IT" b="0" i="1" smtClean="0">
                                <a:solidFill>
                                  <a:prstClr val="black"/>
                                </a:solidFill>
                                <a:latin typeface="Cambria Math" panose="02040503050406030204" pitchFamily="18" charset="0"/>
                                <a:ea typeface="Cambria Math" panose="02040503050406030204" pitchFamily="18" charset="0"/>
                              </a:rPr>
                              <m:t>𝐼</m:t>
                            </m:r>
                          </m:e>
                          <m:sub>
                            <m:r>
                              <a:rPr lang="it-IT" b="0" i="1" smtClean="0">
                                <a:solidFill>
                                  <a:prstClr val="black"/>
                                </a:solidFill>
                                <a:latin typeface="Cambria Math" panose="02040503050406030204" pitchFamily="18" charset="0"/>
                                <a:ea typeface="Cambria Math" panose="02040503050406030204" pitchFamily="18" charset="0"/>
                              </a:rPr>
                              <m:t>𝐷</m:t>
                            </m:r>
                            <m:r>
                              <a:rPr lang="it-IT" i="1">
                                <a:solidFill>
                                  <a:prstClr val="black"/>
                                </a:solidFill>
                                <a:latin typeface="Cambria Math" panose="02040503050406030204" pitchFamily="18" charset="0"/>
                                <a:ea typeface="Cambria Math" panose="02040503050406030204" pitchFamily="18" charset="0"/>
                              </a:rPr>
                              <m:t>𝑆</m:t>
                            </m:r>
                          </m:sub>
                        </m:sSub>
                      </m:num>
                      <m:den>
                        <m:r>
                          <a:rPr lang="it-IT" i="1">
                            <a:solidFill>
                              <a:prstClr val="black"/>
                            </a:solidFill>
                            <a:latin typeface="Cambria Math" panose="02040503050406030204" pitchFamily="18" charset="0"/>
                            <a:ea typeface="Cambria Math" panose="02040503050406030204" pitchFamily="18" charset="0"/>
                          </a:rPr>
                          <m:t>∆</m:t>
                        </m:r>
                        <m:sSub>
                          <m:sSubPr>
                            <m:ctrlPr>
                              <a:rPr lang="it-IT" i="1">
                                <a:solidFill>
                                  <a:prstClr val="black"/>
                                </a:solidFill>
                                <a:latin typeface="Cambria Math" panose="02040503050406030204" pitchFamily="18" charset="0"/>
                                <a:ea typeface="Cambria Math" panose="02040503050406030204" pitchFamily="18" charset="0"/>
                              </a:rPr>
                            </m:ctrlPr>
                          </m:sSubPr>
                          <m:e>
                            <m:r>
                              <a:rPr lang="it-IT" b="0" i="1" smtClean="0">
                                <a:solidFill>
                                  <a:prstClr val="black"/>
                                </a:solidFill>
                                <a:latin typeface="Cambria Math" panose="02040503050406030204" pitchFamily="18" charset="0"/>
                                <a:ea typeface="Cambria Math" panose="02040503050406030204" pitchFamily="18" charset="0"/>
                              </a:rPr>
                              <m:t>𝑉</m:t>
                            </m:r>
                          </m:e>
                          <m:sub>
                            <m:r>
                              <a:rPr lang="it-IT" b="0" i="1" smtClean="0">
                                <a:solidFill>
                                  <a:prstClr val="black"/>
                                </a:solidFill>
                                <a:latin typeface="Cambria Math" panose="02040503050406030204" pitchFamily="18" charset="0"/>
                                <a:ea typeface="Cambria Math" panose="02040503050406030204" pitchFamily="18" charset="0"/>
                              </a:rPr>
                              <m:t>𝐺</m:t>
                            </m:r>
                            <m:r>
                              <a:rPr lang="it-IT" i="1">
                                <a:solidFill>
                                  <a:prstClr val="black"/>
                                </a:solidFill>
                                <a:latin typeface="Cambria Math" panose="02040503050406030204" pitchFamily="18" charset="0"/>
                                <a:ea typeface="Cambria Math" panose="02040503050406030204" pitchFamily="18" charset="0"/>
                              </a:rPr>
                              <m:t>𝑆</m:t>
                            </m:r>
                          </m:sub>
                        </m:sSub>
                      </m:den>
                    </m:f>
                  </m:oMath>
                </a14:m>
                <a:r>
                  <a:rPr lang="it-IT" dirty="0">
                    <a:solidFill>
                      <a:prstClr val="black"/>
                    </a:solidFill>
                  </a:rPr>
                  <a:t> </a:t>
                </a:r>
                <a14:m>
                  <m:oMath xmlns:m="http://schemas.openxmlformats.org/officeDocument/2006/math">
                    <m:sSub>
                      <m:sSubPr>
                        <m:ctrlPr>
                          <a:rPr lang="it-IT" i="1">
                            <a:solidFill>
                              <a:prstClr val="black"/>
                            </a:solidFill>
                            <a:latin typeface="Cambria Math" panose="02040503050406030204" pitchFamily="18" charset="0"/>
                            <a:ea typeface="Cambria Math" panose="02040503050406030204" pitchFamily="18" charset="0"/>
                          </a:rPr>
                        </m:ctrlPr>
                      </m:sSubPr>
                      <m:e>
                        <m:r>
                          <a:rPr lang="it-IT" i="1">
                            <a:solidFill>
                              <a:prstClr val="black"/>
                            </a:solidFill>
                            <a:latin typeface="Cambria Math" panose="02040503050406030204" pitchFamily="18" charset="0"/>
                            <a:ea typeface="Cambria Math" panose="02040503050406030204" pitchFamily="18" charset="0"/>
                          </a:rPr>
                          <m:t> </m:t>
                        </m:r>
                        <m:r>
                          <a:rPr lang="it-IT" i="1">
                            <a:solidFill>
                              <a:prstClr val="black"/>
                            </a:solidFill>
                            <a:latin typeface="Cambria Math" panose="02040503050406030204" pitchFamily="18" charset="0"/>
                            <a:ea typeface="Cambria Math" panose="02040503050406030204" pitchFamily="18" charset="0"/>
                          </a:rPr>
                          <m:t>𝑐𝑜𝑛</m:t>
                        </m:r>
                        <m:r>
                          <a:rPr lang="it-IT" i="1">
                            <a:solidFill>
                              <a:prstClr val="black"/>
                            </a:solidFill>
                            <a:latin typeface="Cambria Math" panose="02040503050406030204" pitchFamily="18" charset="0"/>
                            <a:ea typeface="Cambria Math" panose="02040503050406030204" pitchFamily="18" charset="0"/>
                          </a:rPr>
                          <m:t> </m:t>
                        </m:r>
                        <m:r>
                          <a:rPr lang="it-IT" i="1">
                            <a:solidFill>
                              <a:prstClr val="black"/>
                            </a:solidFill>
                            <a:latin typeface="Cambria Math" panose="02040503050406030204" pitchFamily="18" charset="0"/>
                            <a:ea typeface="Cambria Math" panose="02040503050406030204" pitchFamily="18" charset="0"/>
                          </a:rPr>
                          <m:t>𝑉</m:t>
                        </m:r>
                      </m:e>
                      <m:sub>
                        <m:r>
                          <a:rPr lang="it-IT" b="0" i="1" smtClean="0">
                            <a:solidFill>
                              <a:prstClr val="black"/>
                            </a:solidFill>
                            <a:latin typeface="Cambria Math" panose="02040503050406030204" pitchFamily="18" charset="0"/>
                            <a:ea typeface="Cambria Math" panose="02040503050406030204" pitchFamily="18" charset="0"/>
                          </a:rPr>
                          <m:t>𝐷</m:t>
                        </m:r>
                        <m:r>
                          <a:rPr lang="it-IT" i="1">
                            <a:solidFill>
                              <a:prstClr val="black"/>
                            </a:solidFill>
                            <a:latin typeface="Cambria Math" panose="02040503050406030204" pitchFamily="18" charset="0"/>
                            <a:ea typeface="Cambria Math" panose="02040503050406030204" pitchFamily="18" charset="0"/>
                          </a:rPr>
                          <m:t>𝑆</m:t>
                        </m:r>
                        <m:r>
                          <a:rPr lang="it-IT" i="1">
                            <a:solidFill>
                              <a:prstClr val="black"/>
                            </a:solidFill>
                            <a:latin typeface="Cambria Math" panose="02040503050406030204" pitchFamily="18" charset="0"/>
                            <a:ea typeface="Cambria Math" panose="02040503050406030204" pitchFamily="18" charset="0"/>
                          </a:rPr>
                          <m:t> </m:t>
                        </m:r>
                        <m:r>
                          <a:rPr lang="it-IT" i="1">
                            <a:solidFill>
                              <a:prstClr val="black"/>
                            </a:solidFill>
                            <a:latin typeface="Cambria Math" panose="02040503050406030204" pitchFamily="18" charset="0"/>
                            <a:ea typeface="Cambria Math" panose="02040503050406030204" pitchFamily="18" charset="0"/>
                          </a:rPr>
                          <m:t>𝑐𝑜𝑠𝑡𝑎𝑛𝑡𝑒</m:t>
                        </m:r>
                      </m:sub>
                    </m:sSub>
                  </m:oMath>
                </a14:m>
                <a:endParaRPr lang="it-IT" dirty="0"/>
              </a:p>
            </p:txBody>
          </p:sp>
        </mc:Choice>
        <mc:Fallback xmlns="">
          <p:sp>
            <p:nvSpPr>
              <p:cNvPr id="13" name="Rettangolo 12">
                <a:extLst>
                  <a:ext uri="{FF2B5EF4-FFF2-40B4-BE49-F238E27FC236}">
                    <a16:creationId xmlns:a16="http://schemas.microsoft.com/office/drawing/2014/main" id="{E92BA5A6-D1DC-475B-BF06-DCC6F46A33B4}"/>
                  </a:ext>
                </a:extLst>
              </p:cNvPr>
              <p:cNvSpPr>
                <a:spLocks noRot="1" noChangeAspect="1" noMove="1" noResize="1" noEditPoints="1" noAdjustHandles="1" noChangeArrowheads="1" noChangeShapeType="1" noTextEdit="1"/>
              </p:cNvSpPr>
              <p:nvPr/>
            </p:nvSpPr>
            <p:spPr>
              <a:xfrm>
                <a:off x="8076015" y="5892693"/>
                <a:ext cx="2810128" cy="527132"/>
              </a:xfrm>
              <a:prstGeom prst="rect">
                <a:avLst/>
              </a:prstGeom>
              <a:blipFill>
                <a:blip r:embed="rId5"/>
                <a:stretch>
                  <a:fillRect/>
                </a:stretch>
              </a:blipFill>
            </p:spPr>
            <p:txBody>
              <a:bodyPr/>
              <a:lstStyle/>
              <a:p>
                <a:r>
                  <a:rPr lang="it-IT">
                    <a:noFill/>
                  </a:rPr>
                  <a:t> </a:t>
                </a:r>
              </a:p>
            </p:txBody>
          </p:sp>
        </mc:Fallback>
      </mc:AlternateContent>
      <p:pic>
        <p:nvPicPr>
          <p:cNvPr id="11" name="Immagine 10">
            <a:extLst>
              <a:ext uri="{FF2B5EF4-FFF2-40B4-BE49-F238E27FC236}">
                <a16:creationId xmlns:a16="http://schemas.microsoft.com/office/drawing/2014/main" id="{67608080-B8D6-4193-86AA-98887262EB2D}"/>
              </a:ext>
            </a:extLst>
          </p:cNvPr>
          <p:cNvPicPr>
            <a:picLocks noChangeAspect="1"/>
          </p:cNvPicPr>
          <p:nvPr/>
        </p:nvPicPr>
        <p:blipFill rotWithShape="1">
          <a:blip r:embed="rId6">
            <a:extLst>
              <a:ext uri="{28A0092B-C50C-407E-A947-70E740481C1C}">
                <a14:useLocalDpi xmlns:a14="http://schemas.microsoft.com/office/drawing/2010/main" val="0"/>
              </a:ext>
            </a:extLst>
          </a:blip>
          <a:srcRect l="2283" t="1" r="4402" b="10147"/>
          <a:stretch/>
        </p:blipFill>
        <p:spPr>
          <a:xfrm>
            <a:off x="2090058" y="3166848"/>
            <a:ext cx="5131836" cy="3501247"/>
          </a:xfrm>
          <a:prstGeom prst="rect">
            <a:avLst/>
          </a:prstGeom>
        </p:spPr>
      </p:pic>
    </p:spTree>
    <p:extLst>
      <p:ext uri="{BB962C8B-B14F-4D97-AF65-F5344CB8AC3E}">
        <p14:creationId xmlns:p14="http://schemas.microsoft.com/office/powerpoint/2010/main" val="3595228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4A5B80-C549-4199-9742-E54A177DF5FD}"/>
              </a:ext>
            </a:extLst>
          </p:cNvPr>
          <p:cNvSpPr>
            <a:spLocks noGrp="1"/>
          </p:cNvSpPr>
          <p:nvPr>
            <p:ph type="title"/>
          </p:nvPr>
        </p:nvSpPr>
        <p:spPr>
          <a:xfrm>
            <a:off x="2222251" y="647797"/>
            <a:ext cx="7747498" cy="545929"/>
          </a:xfrm>
        </p:spPr>
        <p:txBody>
          <a:bodyPr>
            <a:noAutofit/>
          </a:bodyPr>
          <a:lstStyle/>
          <a:p>
            <a:r>
              <a:rPr lang="it-IT" sz="3200" b="1" dirty="0">
                <a:solidFill>
                  <a:srgbClr val="C00000"/>
                </a:solidFill>
              </a:rPr>
              <a:t>Applicazioni RF : Stato dell’arte </a:t>
            </a:r>
          </a:p>
        </p:txBody>
      </p:sp>
      <p:pic>
        <p:nvPicPr>
          <p:cNvPr id="5" name="Immagine 4" descr="Immagine che contiene screenshot&#10;&#10;Descrizione generata automaticamente">
            <a:extLst>
              <a:ext uri="{FF2B5EF4-FFF2-40B4-BE49-F238E27FC236}">
                <a16:creationId xmlns:a16="http://schemas.microsoft.com/office/drawing/2014/main" id="{295B8635-182A-4E23-9E6A-A1C3EBA43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90" y="1295598"/>
            <a:ext cx="7605419" cy="4519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asellaDiTesto 5">
            <a:extLst>
              <a:ext uri="{FF2B5EF4-FFF2-40B4-BE49-F238E27FC236}">
                <a16:creationId xmlns:a16="http://schemas.microsoft.com/office/drawing/2014/main" id="{716F36EA-1B51-4B2D-8E15-4846EE25EB5E}"/>
              </a:ext>
            </a:extLst>
          </p:cNvPr>
          <p:cNvSpPr txBox="1"/>
          <p:nvPr/>
        </p:nvSpPr>
        <p:spPr>
          <a:xfrm>
            <a:off x="1502205" y="5916522"/>
            <a:ext cx="9633418" cy="646331"/>
          </a:xfrm>
          <a:prstGeom prst="rect">
            <a:avLst/>
          </a:prstGeom>
          <a:noFill/>
        </p:spPr>
        <p:txBody>
          <a:bodyPr wrap="square" rtlCol="0">
            <a:spAutoFit/>
          </a:bodyPr>
          <a:lstStyle/>
          <a:p>
            <a:pPr algn="just"/>
            <a:r>
              <a:rPr lang="it-IT" dirty="0"/>
              <a:t>Per applicazioni analogiche ed RF, i device basati su transistor realizzati con materiali 2D non possono competere con i circuiti al Si e i materiali del III e V gruppo attualmente sul mercato.</a:t>
            </a:r>
          </a:p>
        </p:txBody>
      </p:sp>
    </p:spTree>
    <p:extLst>
      <p:ext uri="{BB962C8B-B14F-4D97-AF65-F5344CB8AC3E}">
        <p14:creationId xmlns:p14="http://schemas.microsoft.com/office/powerpoint/2010/main" val="24404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7AF9E2D-8F98-4755-895E-D65689F2A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94D3C8C4-8367-4524-B9C5-2B3ACA682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8" name="Freeform 11">
              <a:extLst>
                <a:ext uri="{FF2B5EF4-FFF2-40B4-BE49-F238E27FC236}">
                  <a16:creationId xmlns:a16="http://schemas.microsoft.com/office/drawing/2014/main" id="{38BDB546-CAFB-429D-8D82-4F3AA2891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 name="Freeform 12">
              <a:extLst>
                <a:ext uri="{FF2B5EF4-FFF2-40B4-BE49-F238E27FC236}">
                  <a16:creationId xmlns:a16="http://schemas.microsoft.com/office/drawing/2014/main" id="{8F202AFF-3597-4A70-9149-0AA2AACBB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0" name="Freeform 13">
              <a:extLst>
                <a:ext uri="{FF2B5EF4-FFF2-40B4-BE49-F238E27FC236}">
                  <a16:creationId xmlns:a16="http://schemas.microsoft.com/office/drawing/2014/main" id="{5B91C985-1FBD-4FEE-8FB4-FBD47CF0A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1" name="Freeform 14">
              <a:extLst>
                <a:ext uri="{FF2B5EF4-FFF2-40B4-BE49-F238E27FC236}">
                  <a16:creationId xmlns:a16="http://schemas.microsoft.com/office/drawing/2014/main" id="{E045B090-8B4D-4553-997E-D7A7A2B9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2" name="Freeform 15">
              <a:extLst>
                <a:ext uri="{FF2B5EF4-FFF2-40B4-BE49-F238E27FC236}">
                  <a16:creationId xmlns:a16="http://schemas.microsoft.com/office/drawing/2014/main" id="{79661459-591F-41BD-85A7-882DF2E548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3" name="Freeform 16">
              <a:extLst>
                <a:ext uri="{FF2B5EF4-FFF2-40B4-BE49-F238E27FC236}">
                  <a16:creationId xmlns:a16="http://schemas.microsoft.com/office/drawing/2014/main" id="{172E6458-D7F5-4E0B-8098-F3A9B7446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 name="Freeform 17">
              <a:extLst>
                <a:ext uri="{FF2B5EF4-FFF2-40B4-BE49-F238E27FC236}">
                  <a16:creationId xmlns:a16="http://schemas.microsoft.com/office/drawing/2014/main" id="{5D1FE182-350A-4951-99FA-123B15A19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5" name="Freeform 18">
              <a:extLst>
                <a:ext uri="{FF2B5EF4-FFF2-40B4-BE49-F238E27FC236}">
                  <a16:creationId xmlns:a16="http://schemas.microsoft.com/office/drawing/2014/main" id="{CBFDC3F8-18F5-41F0-9926-097682CEE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6" name="Freeform 19">
              <a:extLst>
                <a:ext uri="{FF2B5EF4-FFF2-40B4-BE49-F238E27FC236}">
                  <a16:creationId xmlns:a16="http://schemas.microsoft.com/office/drawing/2014/main" id="{F4B5A695-E6ED-4C81-A965-0461489F8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7" name="Freeform 20">
              <a:extLst>
                <a:ext uri="{FF2B5EF4-FFF2-40B4-BE49-F238E27FC236}">
                  <a16:creationId xmlns:a16="http://schemas.microsoft.com/office/drawing/2014/main" id="{CF31B175-CBC2-449D-8998-0BA7711EA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8" name="Freeform 21">
              <a:extLst>
                <a:ext uri="{FF2B5EF4-FFF2-40B4-BE49-F238E27FC236}">
                  <a16:creationId xmlns:a16="http://schemas.microsoft.com/office/drawing/2014/main" id="{47A691C8-6328-4014-BB1A-CB4824DEB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9" name="Freeform 22">
              <a:extLst>
                <a:ext uri="{FF2B5EF4-FFF2-40B4-BE49-F238E27FC236}">
                  <a16:creationId xmlns:a16="http://schemas.microsoft.com/office/drawing/2014/main" id="{94EADC73-ECA3-447E-8D07-AE215A3C4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1" name="Group 30">
            <a:extLst>
              <a:ext uri="{FF2B5EF4-FFF2-40B4-BE49-F238E27FC236}">
                <a16:creationId xmlns:a16="http://schemas.microsoft.com/office/drawing/2014/main" id="{CDA2558E-94AE-4C16-8CD0-DCF447C987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2" name="Freeform 27">
              <a:extLst>
                <a:ext uri="{FF2B5EF4-FFF2-40B4-BE49-F238E27FC236}">
                  <a16:creationId xmlns:a16="http://schemas.microsoft.com/office/drawing/2014/main" id="{6928DF6B-A616-4A71-B951-9D8EAA775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3" name="Freeform 28">
              <a:extLst>
                <a:ext uri="{FF2B5EF4-FFF2-40B4-BE49-F238E27FC236}">
                  <a16:creationId xmlns:a16="http://schemas.microsoft.com/office/drawing/2014/main" id="{CD6B4E15-CED4-45FA-874A-EA347C912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4" name="Freeform 29">
              <a:extLst>
                <a:ext uri="{FF2B5EF4-FFF2-40B4-BE49-F238E27FC236}">
                  <a16:creationId xmlns:a16="http://schemas.microsoft.com/office/drawing/2014/main" id="{A4EE38F8-BF90-4D7F-8691-89ED516D7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5" name="Freeform 30">
              <a:extLst>
                <a:ext uri="{FF2B5EF4-FFF2-40B4-BE49-F238E27FC236}">
                  <a16:creationId xmlns:a16="http://schemas.microsoft.com/office/drawing/2014/main" id="{2889210F-D6E4-4311-8BF3-DAD3FF49A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6" name="Freeform 31">
              <a:extLst>
                <a:ext uri="{FF2B5EF4-FFF2-40B4-BE49-F238E27FC236}">
                  <a16:creationId xmlns:a16="http://schemas.microsoft.com/office/drawing/2014/main" id="{44641BAA-087D-4656-8D6F-EA70FB67F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7" name="Freeform 32">
              <a:extLst>
                <a:ext uri="{FF2B5EF4-FFF2-40B4-BE49-F238E27FC236}">
                  <a16:creationId xmlns:a16="http://schemas.microsoft.com/office/drawing/2014/main" id="{DCEB55E2-FCCA-48F5-917E-8B3F26EC8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8" name="Freeform 33">
              <a:extLst>
                <a:ext uri="{FF2B5EF4-FFF2-40B4-BE49-F238E27FC236}">
                  <a16:creationId xmlns:a16="http://schemas.microsoft.com/office/drawing/2014/main" id="{45869B9E-3378-49CB-8EE1-FECA7D7809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9" name="Freeform 34">
              <a:extLst>
                <a:ext uri="{FF2B5EF4-FFF2-40B4-BE49-F238E27FC236}">
                  <a16:creationId xmlns:a16="http://schemas.microsoft.com/office/drawing/2014/main" id="{3497B8C7-AB4A-40B7-A86E-112D90CC6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0" name="Freeform 35">
              <a:extLst>
                <a:ext uri="{FF2B5EF4-FFF2-40B4-BE49-F238E27FC236}">
                  <a16:creationId xmlns:a16="http://schemas.microsoft.com/office/drawing/2014/main" id="{D5A7E348-C28C-4626-9026-59B6B9F7A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1" name="Freeform 36">
              <a:extLst>
                <a:ext uri="{FF2B5EF4-FFF2-40B4-BE49-F238E27FC236}">
                  <a16:creationId xmlns:a16="http://schemas.microsoft.com/office/drawing/2014/main" id="{A4FF1CA0-E6B1-4861-A2CD-144E06299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2" name="Freeform 37">
              <a:extLst>
                <a:ext uri="{FF2B5EF4-FFF2-40B4-BE49-F238E27FC236}">
                  <a16:creationId xmlns:a16="http://schemas.microsoft.com/office/drawing/2014/main" id="{774FF261-7109-4B0E-B24B-622F4209C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3" name="Freeform 38">
              <a:extLst>
                <a:ext uri="{FF2B5EF4-FFF2-40B4-BE49-F238E27FC236}">
                  <a16:creationId xmlns:a16="http://schemas.microsoft.com/office/drawing/2014/main" id="{3ECECA25-954F-4011-ADFF-BBFC4A00D3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 name="Titolo 3">
            <a:extLst>
              <a:ext uri="{FF2B5EF4-FFF2-40B4-BE49-F238E27FC236}">
                <a16:creationId xmlns:a16="http://schemas.microsoft.com/office/drawing/2014/main" id="{8B048AC6-C45C-4E54-A901-353CE6227A1C}"/>
              </a:ext>
            </a:extLst>
          </p:cNvPr>
          <p:cNvSpPr>
            <a:spLocks noGrp="1"/>
          </p:cNvSpPr>
          <p:nvPr>
            <p:ph type="title"/>
          </p:nvPr>
        </p:nvSpPr>
        <p:spPr>
          <a:xfrm>
            <a:off x="6483096" y="624110"/>
            <a:ext cx="5021516" cy="1280890"/>
          </a:xfrm>
        </p:spPr>
        <p:txBody>
          <a:bodyPr vert="horz" lIns="91440" tIns="45720" rIns="91440" bIns="45720" rtlCol="0" anchor="t">
            <a:normAutofit/>
          </a:bodyPr>
          <a:lstStyle/>
          <a:p>
            <a:r>
              <a:rPr lang="en-US" b="1" dirty="0" err="1">
                <a:solidFill>
                  <a:srgbClr val="C00000"/>
                </a:solidFill>
              </a:rPr>
              <a:t>Applicazioni</a:t>
            </a:r>
            <a:r>
              <a:rPr lang="en-US" b="1" dirty="0">
                <a:solidFill>
                  <a:srgbClr val="C00000"/>
                </a:solidFill>
              </a:rPr>
              <a:t> : </a:t>
            </a:r>
            <a:r>
              <a:rPr lang="en-US" b="1" dirty="0" err="1">
                <a:solidFill>
                  <a:srgbClr val="C00000"/>
                </a:solidFill>
              </a:rPr>
              <a:t>Grafene</a:t>
            </a:r>
            <a:endParaRPr lang="en-US" b="1" dirty="0">
              <a:solidFill>
                <a:srgbClr val="C00000"/>
              </a:solidFill>
            </a:endParaRPr>
          </a:p>
        </p:txBody>
      </p:sp>
      <p:pic>
        <p:nvPicPr>
          <p:cNvPr id="5" name="Immagine 4" descr="Immagine che contiene interni&#10;&#10;Descrizione generata automaticamente">
            <a:extLst>
              <a:ext uri="{FF2B5EF4-FFF2-40B4-BE49-F238E27FC236}">
                <a16:creationId xmlns:a16="http://schemas.microsoft.com/office/drawing/2014/main" id="{922A9357-200E-4A2E-BD93-79747893E822}"/>
              </a:ext>
            </a:extLst>
          </p:cNvPr>
          <p:cNvPicPr>
            <a:picLocks noChangeAspect="1"/>
          </p:cNvPicPr>
          <p:nvPr/>
        </p:nvPicPr>
        <p:blipFill rotWithShape="1">
          <a:blip r:embed="rId2">
            <a:extLst>
              <a:ext uri="{28A0092B-C50C-407E-A947-70E740481C1C}">
                <a14:useLocalDpi xmlns:a14="http://schemas.microsoft.com/office/drawing/2010/main" val="0"/>
              </a:ext>
            </a:extLst>
          </a:blip>
          <a:srcRect l="9575" r="14196"/>
          <a:stretch/>
        </p:blipFill>
        <p:spPr>
          <a:xfrm>
            <a:off x="20" y="10"/>
            <a:ext cx="4646965" cy="3428990"/>
          </a:xfrm>
          <a:prstGeom prst="rect">
            <a:avLst/>
          </a:prstGeom>
        </p:spPr>
      </p:pic>
      <p:sp>
        <p:nvSpPr>
          <p:cNvPr id="45" name="Rectangle 44">
            <a:extLst>
              <a:ext uri="{FF2B5EF4-FFF2-40B4-BE49-F238E27FC236}">
                <a16:creationId xmlns:a16="http://schemas.microsoft.com/office/drawing/2014/main" id="{6D0FFBDB-89D1-4050-8FE5-AFC94C076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75823B85-53D1-46E0-BC58-872776B5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0" name="Immagine 9">
            <a:extLst>
              <a:ext uri="{FF2B5EF4-FFF2-40B4-BE49-F238E27FC236}">
                <a16:creationId xmlns:a16="http://schemas.microsoft.com/office/drawing/2014/main" id="{BD4666A5-0F47-41FE-BE6C-B9D02F995503}"/>
              </a:ext>
            </a:extLst>
          </p:cNvPr>
          <p:cNvPicPr>
            <a:picLocks noChangeAspect="1"/>
          </p:cNvPicPr>
          <p:nvPr/>
        </p:nvPicPr>
        <p:blipFill rotWithShape="1">
          <a:blip r:embed="rId3">
            <a:extLst>
              <a:ext uri="{28A0092B-C50C-407E-A947-70E740481C1C}">
                <a14:useLocalDpi xmlns:a14="http://schemas.microsoft.com/office/drawing/2010/main" val="0"/>
              </a:ext>
            </a:extLst>
          </a:blip>
          <a:srcRect l="9818" r="2" b="2"/>
          <a:stretch/>
        </p:blipFill>
        <p:spPr>
          <a:xfrm>
            <a:off x="20" y="3429000"/>
            <a:ext cx="4646965" cy="3429000"/>
          </a:xfrm>
          <a:prstGeom prst="rect">
            <a:avLst/>
          </a:prstGeom>
        </p:spPr>
      </p:pic>
      <p:cxnSp>
        <p:nvCxnSpPr>
          <p:cNvPr id="49" name="Straight Connector 48">
            <a:extLst>
              <a:ext uri="{FF2B5EF4-FFF2-40B4-BE49-F238E27FC236}">
                <a16:creationId xmlns:a16="http://schemas.microsoft.com/office/drawing/2014/main" id="{81F86B2C-5FF7-48E0-B5B0-ABEA39A1E2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429000"/>
            <a:ext cx="4662638" cy="0"/>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9B494507-D9FA-4465-950A-F453FC393FD9}"/>
              </a:ext>
            </a:extLst>
          </p:cNvPr>
          <p:cNvSpPr>
            <a:spLocks noGrp="1"/>
          </p:cNvSpPr>
          <p:nvPr>
            <p:ph idx="1"/>
          </p:nvPr>
        </p:nvSpPr>
        <p:spPr>
          <a:xfrm>
            <a:off x="6438191" y="2133600"/>
            <a:ext cx="5066419" cy="3777622"/>
          </a:xfrm>
        </p:spPr>
        <p:txBody>
          <a:bodyPr vert="horz" lIns="91440" tIns="45720" rIns="91440" bIns="45720" rtlCol="0">
            <a:normAutofit/>
          </a:bodyPr>
          <a:lstStyle/>
          <a:p>
            <a:pPr marL="0" indent="0">
              <a:buNone/>
            </a:pPr>
            <a:endParaRPr lang="en-US" dirty="0">
              <a:solidFill>
                <a:schemeClr val="tx1"/>
              </a:solidFill>
            </a:endParaRPr>
          </a:p>
          <a:p>
            <a:r>
              <a:rPr lang="en-US" dirty="0" err="1">
                <a:solidFill>
                  <a:schemeClr val="tx1"/>
                </a:solidFill>
              </a:rPr>
              <a:t>Resistenza</a:t>
            </a:r>
            <a:r>
              <a:rPr lang="en-US" dirty="0">
                <a:solidFill>
                  <a:schemeClr val="tx1"/>
                </a:solidFill>
              </a:rPr>
              <a:t> </a:t>
            </a:r>
            <a:r>
              <a:rPr lang="en-US" dirty="0" err="1">
                <a:solidFill>
                  <a:schemeClr val="tx1"/>
                </a:solidFill>
              </a:rPr>
              <a:t>meccanica</a:t>
            </a:r>
            <a:endParaRPr lang="en-US" dirty="0">
              <a:solidFill>
                <a:schemeClr val="tx1"/>
              </a:solidFill>
            </a:endParaRPr>
          </a:p>
          <a:p>
            <a:r>
              <a:rPr lang="en-US" dirty="0" err="1">
                <a:solidFill>
                  <a:schemeClr val="tx1"/>
                </a:solidFill>
              </a:rPr>
              <a:t>Elevata</a:t>
            </a:r>
            <a:r>
              <a:rPr lang="en-US" dirty="0">
                <a:solidFill>
                  <a:schemeClr val="tx1"/>
                </a:solidFill>
              </a:rPr>
              <a:t> </a:t>
            </a:r>
            <a:r>
              <a:rPr lang="en-US" dirty="0" err="1">
                <a:solidFill>
                  <a:schemeClr val="tx1"/>
                </a:solidFill>
              </a:rPr>
              <a:t>conducibilità</a:t>
            </a:r>
            <a:r>
              <a:rPr lang="en-US" dirty="0">
                <a:solidFill>
                  <a:schemeClr val="tx1"/>
                </a:solidFill>
              </a:rPr>
              <a:t> </a:t>
            </a:r>
            <a:r>
              <a:rPr lang="en-US" dirty="0" err="1">
                <a:solidFill>
                  <a:schemeClr val="tx1"/>
                </a:solidFill>
              </a:rPr>
              <a:t>elettrica</a:t>
            </a:r>
            <a:r>
              <a:rPr lang="en-US" dirty="0">
                <a:solidFill>
                  <a:schemeClr val="tx1"/>
                </a:solidFill>
              </a:rPr>
              <a:t> </a:t>
            </a:r>
          </a:p>
          <a:p>
            <a:r>
              <a:rPr lang="en-US" dirty="0" err="1">
                <a:solidFill>
                  <a:schemeClr val="tx1"/>
                </a:solidFill>
              </a:rPr>
              <a:t>Proprietà</a:t>
            </a:r>
            <a:r>
              <a:rPr lang="en-US" dirty="0">
                <a:solidFill>
                  <a:schemeClr val="tx1"/>
                </a:solidFill>
              </a:rPr>
              <a:t> </a:t>
            </a:r>
            <a:r>
              <a:rPr lang="en-US" dirty="0" err="1">
                <a:solidFill>
                  <a:schemeClr val="tx1"/>
                </a:solidFill>
              </a:rPr>
              <a:t>ottiche</a:t>
            </a:r>
            <a:endParaRPr lang="en-US" dirty="0">
              <a:solidFill>
                <a:schemeClr val="tx1"/>
              </a:solidFill>
            </a:endParaRPr>
          </a:p>
          <a:p>
            <a:r>
              <a:rPr lang="en-US" dirty="0" err="1">
                <a:solidFill>
                  <a:schemeClr val="tx1"/>
                </a:solidFill>
              </a:rPr>
              <a:t>Conducibilità</a:t>
            </a:r>
            <a:r>
              <a:rPr lang="en-US" dirty="0">
                <a:solidFill>
                  <a:schemeClr val="tx1"/>
                </a:solidFill>
              </a:rPr>
              <a:t> </a:t>
            </a:r>
            <a:r>
              <a:rPr lang="en-US" dirty="0" err="1">
                <a:solidFill>
                  <a:schemeClr val="tx1"/>
                </a:solidFill>
              </a:rPr>
              <a:t>termica</a:t>
            </a:r>
            <a:r>
              <a:rPr lang="en-US" dirty="0">
                <a:solidFill>
                  <a:schemeClr val="tx1"/>
                </a:solidFill>
              </a:rPr>
              <a:t> </a:t>
            </a:r>
          </a:p>
        </p:txBody>
      </p:sp>
    </p:spTree>
    <p:extLst>
      <p:ext uri="{BB962C8B-B14F-4D97-AF65-F5344CB8AC3E}">
        <p14:creationId xmlns:p14="http://schemas.microsoft.com/office/powerpoint/2010/main" val="3033653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3F76374-5BCE-490E-B970-5A60FEB18C6B}"/>
              </a:ext>
            </a:extLst>
          </p:cNvPr>
          <p:cNvSpPr txBox="1"/>
          <p:nvPr/>
        </p:nvSpPr>
        <p:spPr>
          <a:xfrm>
            <a:off x="4797407" y="450784"/>
            <a:ext cx="4509568" cy="584775"/>
          </a:xfrm>
          <a:prstGeom prst="rect">
            <a:avLst/>
          </a:prstGeom>
          <a:noFill/>
        </p:spPr>
        <p:txBody>
          <a:bodyPr wrap="none" rtlCol="0">
            <a:spAutoFit/>
          </a:bodyPr>
          <a:lstStyle/>
          <a:p>
            <a:r>
              <a:rPr lang="it-IT" sz="3200" b="1" dirty="0">
                <a:solidFill>
                  <a:srgbClr val="C00000"/>
                </a:solidFill>
              </a:rPr>
              <a:t>Applicazioni : Grafene</a:t>
            </a:r>
            <a:endParaRPr lang="it-IT" sz="2400" b="1" dirty="0">
              <a:solidFill>
                <a:srgbClr val="C00000"/>
              </a:solidFill>
            </a:endParaRPr>
          </a:p>
        </p:txBody>
      </p:sp>
      <p:sp>
        <p:nvSpPr>
          <p:cNvPr id="4" name="CasellaDiTesto 3">
            <a:extLst>
              <a:ext uri="{FF2B5EF4-FFF2-40B4-BE49-F238E27FC236}">
                <a16:creationId xmlns:a16="http://schemas.microsoft.com/office/drawing/2014/main" id="{11083EC6-99CA-40F8-B35C-D8ABC2B431F7}"/>
              </a:ext>
            </a:extLst>
          </p:cNvPr>
          <p:cNvSpPr txBox="1"/>
          <p:nvPr/>
        </p:nvSpPr>
        <p:spPr>
          <a:xfrm>
            <a:off x="1549777" y="1176236"/>
            <a:ext cx="10177609" cy="1200329"/>
          </a:xfrm>
          <a:prstGeom prst="rect">
            <a:avLst/>
          </a:prstGeom>
          <a:noFill/>
        </p:spPr>
        <p:txBody>
          <a:bodyPr wrap="square" rtlCol="0">
            <a:spAutoFit/>
          </a:bodyPr>
          <a:lstStyle/>
          <a:p>
            <a:pPr algn="just"/>
            <a:r>
              <a:rPr lang="it-IT" dirty="0"/>
              <a:t>I rivestimenti a base di grafene possono migliorare l’efficienza negli scambiatori di calore, noti come </a:t>
            </a:r>
            <a:r>
              <a:rPr lang="it-IT" i="1" dirty="0"/>
              <a:t>loop </a:t>
            </a:r>
            <a:r>
              <a:rPr lang="it-IT" i="1" dirty="0" err="1"/>
              <a:t>heat</a:t>
            </a:r>
            <a:r>
              <a:rPr lang="it-IT" i="1" dirty="0"/>
              <a:t> </a:t>
            </a:r>
            <a:r>
              <a:rPr lang="it-IT" i="1" dirty="0" err="1"/>
              <a:t>pipes</a:t>
            </a:r>
            <a:r>
              <a:rPr lang="it-IT" dirty="0"/>
              <a:t> (fondamentali sistemi di raffreddamento usati nei satelliti e negli strumenti aerospaziali). L’obiettivo è sviluppare sistemi di raffreddamento completamente autonomi per la futura esplorazione e colonizzazione dello spazio. </a:t>
            </a:r>
          </a:p>
        </p:txBody>
      </p:sp>
      <p:pic>
        <p:nvPicPr>
          <p:cNvPr id="8" name="Immagine 7">
            <a:extLst>
              <a:ext uri="{FF2B5EF4-FFF2-40B4-BE49-F238E27FC236}">
                <a16:creationId xmlns:a16="http://schemas.microsoft.com/office/drawing/2014/main" id="{739F4E2B-B1FC-4522-BEE6-789947670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727" y="2517242"/>
            <a:ext cx="7370476" cy="3889974"/>
          </a:xfrm>
          <a:prstGeom prst="rect">
            <a:avLst/>
          </a:prstGeom>
        </p:spPr>
      </p:pic>
      <p:sp>
        <p:nvSpPr>
          <p:cNvPr id="5" name="CasellaDiTesto 4">
            <a:extLst>
              <a:ext uri="{FF2B5EF4-FFF2-40B4-BE49-F238E27FC236}">
                <a16:creationId xmlns:a16="http://schemas.microsoft.com/office/drawing/2014/main" id="{AC28C824-CE1E-4C4F-B7B0-0E7AC52D980D}"/>
              </a:ext>
            </a:extLst>
          </p:cNvPr>
          <p:cNvSpPr txBox="1"/>
          <p:nvPr/>
        </p:nvSpPr>
        <p:spPr>
          <a:xfrm>
            <a:off x="691414" y="6524355"/>
            <a:ext cx="5512599" cy="276999"/>
          </a:xfrm>
          <a:prstGeom prst="rect">
            <a:avLst/>
          </a:prstGeom>
          <a:noFill/>
        </p:spPr>
        <p:txBody>
          <a:bodyPr wrap="none" rtlCol="0">
            <a:spAutoFit/>
          </a:bodyPr>
          <a:lstStyle/>
          <a:p>
            <a:r>
              <a:rPr lang="it-IT" sz="1200" dirty="0"/>
              <a:t>Fonte: http://grafene.cnr.it/gravita-zero-il-grafene-per-applicazioni-aerospaziali/</a:t>
            </a:r>
          </a:p>
        </p:txBody>
      </p:sp>
    </p:spTree>
    <p:extLst>
      <p:ext uri="{BB962C8B-B14F-4D97-AF65-F5344CB8AC3E}">
        <p14:creationId xmlns:p14="http://schemas.microsoft.com/office/powerpoint/2010/main" val="158985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a:extLst>
              <a:ext uri="{FF2B5EF4-FFF2-40B4-BE49-F238E27FC236}">
                <a16:creationId xmlns:a16="http://schemas.microsoft.com/office/drawing/2014/main" id="{8E81E1AC-2AD7-4DC2-9870-0F1576231669}"/>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b="1" dirty="0">
                <a:solidFill>
                  <a:srgbClr val="C00000"/>
                </a:solidFill>
              </a:rPr>
              <a:t>2D TMD Sensors</a:t>
            </a:r>
          </a:p>
        </p:txBody>
      </p:sp>
      <p:sp>
        <p:nvSpPr>
          <p:cNvPr id="13"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Segnaposto contenuto 5">
            <a:extLst>
              <a:ext uri="{FF2B5EF4-FFF2-40B4-BE49-F238E27FC236}">
                <a16:creationId xmlns:a16="http://schemas.microsoft.com/office/drawing/2014/main" id="{81C70434-625D-4AA5-900A-668D4A62F89E}"/>
              </a:ext>
            </a:extLst>
          </p:cNvPr>
          <p:cNvSpPr>
            <a:spLocks noGrp="1"/>
          </p:cNvSpPr>
          <p:nvPr>
            <p:ph idx="1"/>
          </p:nvPr>
        </p:nvSpPr>
        <p:spPr>
          <a:xfrm>
            <a:off x="649225" y="2133600"/>
            <a:ext cx="3650278" cy="3759253"/>
          </a:xfrm>
        </p:spPr>
        <p:txBody>
          <a:bodyPr vert="horz" lIns="91440" tIns="45720" rIns="91440" bIns="45720" rtlCol="0">
            <a:normAutofit/>
          </a:bodyPr>
          <a:lstStyle/>
          <a:p>
            <a:r>
              <a:rPr lang="en-US" dirty="0" err="1">
                <a:solidFill>
                  <a:schemeClr val="tx1"/>
                </a:solidFill>
              </a:rPr>
              <a:t>L'elevato</a:t>
            </a:r>
            <a:r>
              <a:rPr lang="en-US" dirty="0">
                <a:solidFill>
                  <a:schemeClr val="tx1"/>
                </a:solidFill>
              </a:rPr>
              <a:t> </a:t>
            </a:r>
            <a:r>
              <a:rPr lang="en-US" dirty="0" err="1">
                <a:solidFill>
                  <a:schemeClr val="tx1"/>
                </a:solidFill>
              </a:rPr>
              <a:t>rapporto</a:t>
            </a:r>
            <a:r>
              <a:rPr lang="en-US" dirty="0">
                <a:solidFill>
                  <a:schemeClr val="tx1"/>
                </a:solidFill>
              </a:rPr>
              <a:t> </a:t>
            </a:r>
            <a:r>
              <a:rPr lang="en-US" dirty="0" err="1">
                <a:solidFill>
                  <a:schemeClr val="tx1"/>
                </a:solidFill>
              </a:rPr>
              <a:t>superficie</a:t>
            </a:r>
            <a:r>
              <a:rPr lang="en-US" dirty="0">
                <a:solidFill>
                  <a:schemeClr val="tx1"/>
                </a:solidFill>
              </a:rPr>
              <a:t>-volume </a:t>
            </a:r>
            <a:r>
              <a:rPr lang="it-IT" dirty="0">
                <a:solidFill>
                  <a:schemeClr val="tx1"/>
                </a:solidFill>
              </a:rPr>
              <a:t>nei</a:t>
            </a:r>
            <a:r>
              <a:rPr lang="en-US" dirty="0">
                <a:solidFill>
                  <a:schemeClr val="tx1"/>
                </a:solidFill>
              </a:rPr>
              <a:t> 2D-TMD </a:t>
            </a:r>
            <a:r>
              <a:rPr lang="en-US" dirty="0" err="1">
                <a:solidFill>
                  <a:schemeClr val="tx1"/>
                </a:solidFill>
              </a:rPr>
              <a:t>offre</a:t>
            </a:r>
            <a:r>
              <a:rPr lang="en-US" dirty="0">
                <a:solidFill>
                  <a:schemeClr val="tx1"/>
                </a:solidFill>
              </a:rPr>
              <a:t> un </a:t>
            </a:r>
            <a:r>
              <a:rPr lang="en-US" dirty="0" err="1">
                <a:solidFill>
                  <a:schemeClr val="tx1"/>
                </a:solidFill>
              </a:rPr>
              <a:t>enorme</a:t>
            </a:r>
            <a:r>
              <a:rPr lang="en-US" dirty="0">
                <a:solidFill>
                  <a:schemeClr val="tx1"/>
                </a:solidFill>
              </a:rPr>
              <a:t> </a:t>
            </a:r>
            <a:r>
              <a:rPr lang="en-US" dirty="0" err="1">
                <a:solidFill>
                  <a:schemeClr val="tx1"/>
                </a:solidFill>
              </a:rPr>
              <a:t>potenziale</a:t>
            </a:r>
            <a:r>
              <a:rPr lang="en-US" dirty="0">
                <a:solidFill>
                  <a:schemeClr val="tx1"/>
                </a:solidFill>
              </a:rPr>
              <a:t> per </a:t>
            </a:r>
            <a:r>
              <a:rPr lang="en-US" dirty="0" err="1">
                <a:solidFill>
                  <a:schemeClr val="tx1"/>
                </a:solidFill>
              </a:rPr>
              <a:t>il</a:t>
            </a:r>
            <a:r>
              <a:rPr lang="en-US" dirty="0">
                <a:solidFill>
                  <a:schemeClr val="tx1"/>
                </a:solidFill>
              </a:rPr>
              <a:t> </a:t>
            </a:r>
            <a:r>
              <a:rPr lang="en-US" dirty="0" err="1">
                <a:solidFill>
                  <a:schemeClr val="tx1"/>
                </a:solidFill>
              </a:rPr>
              <a:t>rilevamento</a:t>
            </a:r>
            <a:r>
              <a:rPr lang="en-US" dirty="0">
                <a:solidFill>
                  <a:schemeClr val="tx1"/>
                </a:solidFill>
              </a:rPr>
              <a:t> di </a:t>
            </a:r>
            <a:r>
              <a:rPr lang="en-US" dirty="0" err="1">
                <a:solidFill>
                  <a:schemeClr val="tx1"/>
                </a:solidFill>
              </a:rPr>
              <a:t>grandi</a:t>
            </a:r>
            <a:r>
              <a:rPr lang="en-US" dirty="0">
                <a:solidFill>
                  <a:schemeClr val="tx1"/>
                </a:solidFill>
              </a:rPr>
              <a:t> </a:t>
            </a:r>
            <a:r>
              <a:rPr lang="en-US" dirty="0" err="1">
                <a:solidFill>
                  <a:schemeClr val="tx1"/>
                </a:solidFill>
              </a:rPr>
              <a:t>quantità</a:t>
            </a:r>
            <a:r>
              <a:rPr lang="en-US" dirty="0">
                <a:solidFill>
                  <a:schemeClr val="tx1"/>
                </a:solidFill>
              </a:rPr>
              <a:t> di </a:t>
            </a:r>
            <a:r>
              <a:rPr lang="en-US" dirty="0" err="1">
                <a:solidFill>
                  <a:schemeClr val="tx1"/>
                </a:solidFill>
              </a:rPr>
              <a:t>dati</a:t>
            </a:r>
            <a:r>
              <a:rPr lang="en-US" dirty="0">
                <a:solidFill>
                  <a:schemeClr val="tx1"/>
                </a:solidFill>
              </a:rPr>
              <a:t> per </a:t>
            </a:r>
            <a:r>
              <a:rPr lang="en-US" dirty="0" err="1">
                <a:solidFill>
                  <a:schemeClr val="tx1"/>
                </a:solidFill>
              </a:rPr>
              <a:t>unità</a:t>
            </a:r>
            <a:r>
              <a:rPr lang="en-US" dirty="0">
                <a:solidFill>
                  <a:schemeClr val="tx1"/>
                </a:solidFill>
              </a:rPr>
              <a:t> di area, </a:t>
            </a:r>
            <a:r>
              <a:rPr lang="en-US" dirty="0" err="1">
                <a:solidFill>
                  <a:schemeClr val="tx1"/>
                </a:solidFill>
              </a:rPr>
              <a:t>nonché</a:t>
            </a:r>
            <a:r>
              <a:rPr lang="en-US" dirty="0">
                <a:solidFill>
                  <a:schemeClr val="tx1"/>
                </a:solidFill>
              </a:rPr>
              <a:t> una </a:t>
            </a:r>
            <a:r>
              <a:rPr lang="en-US" dirty="0" err="1">
                <a:solidFill>
                  <a:schemeClr val="tx1"/>
                </a:solidFill>
              </a:rPr>
              <a:t>risposta</a:t>
            </a:r>
            <a:r>
              <a:rPr lang="en-US" dirty="0">
                <a:solidFill>
                  <a:schemeClr val="tx1"/>
                </a:solidFill>
              </a:rPr>
              <a:t> </a:t>
            </a:r>
            <a:r>
              <a:rPr lang="en-US" dirty="0" err="1">
                <a:solidFill>
                  <a:schemeClr val="tx1"/>
                </a:solidFill>
              </a:rPr>
              <a:t>rapida</a:t>
            </a:r>
            <a:r>
              <a:rPr lang="en-US" dirty="0">
                <a:solidFill>
                  <a:schemeClr val="tx1"/>
                </a:solidFill>
              </a:rPr>
              <a:t> a </a:t>
            </a:r>
            <a:r>
              <a:rPr lang="en-US" dirty="0" err="1">
                <a:solidFill>
                  <a:schemeClr val="tx1"/>
                </a:solidFill>
              </a:rPr>
              <a:t>bassi</a:t>
            </a:r>
            <a:r>
              <a:rPr lang="en-US" dirty="0">
                <a:solidFill>
                  <a:schemeClr val="tx1"/>
                </a:solidFill>
              </a:rPr>
              <a:t> </a:t>
            </a:r>
            <a:r>
              <a:rPr lang="en-US" dirty="0" err="1">
                <a:solidFill>
                  <a:schemeClr val="tx1"/>
                </a:solidFill>
              </a:rPr>
              <a:t>consumi</a:t>
            </a:r>
            <a:r>
              <a:rPr lang="en-US" dirty="0"/>
              <a:t>.</a:t>
            </a:r>
          </a:p>
        </p:txBody>
      </p:sp>
      <p:pic>
        <p:nvPicPr>
          <p:cNvPr id="3" name="Immagine 2">
            <a:extLst>
              <a:ext uri="{FF2B5EF4-FFF2-40B4-BE49-F238E27FC236}">
                <a16:creationId xmlns:a16="http://schemas.microsoft.com/office/drawing/2014/main" id="{659ECDDC-E11B-455D-8941-68B476EC40D5}"/>
              </a:ext>
            </a:extLst>
          </p:cNvPr>
          <p:cNvPicPr>
            <a:picLocks noChangeAspect="1"/>
          </p:cNvPicPr>
          <p:nvPr/>
        </p:nvPicPr>
        <p:blipFill rotWithShape="1">
          <a:blip r:embed="rId2">
            <a:extLst>
              <a:ext uri="{28A0092B-C50C-407E-A947-70E740481C1C}">
                <a14:useLocalDpi xmlns:a14="http://schemas.microsoft.com/office/drawing/2010/main" val="0"/>
              </a:ext>
            </a:extLst>
          </a:blip>
          <a:srcRect b="2529"/>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826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00F5AD-04AF-4B92-A4C9-187C7E7ABDF4}"/>
              </a:ext>
            </a:extLst>
          </p:cNvPr>
          <p:cNvSpPr>
            <a:spLocks noGrp="1"/>
          </p:cNvSpPr>
          <p:nvPr>
            <p:ph type="title"/>
          </p:nvPr>
        </p:nvSpPr>
        <p:spPr>
          <a:xfrm>
            <a:off x="3956088" y="612727"/>
            <a:ext cx="4279824" cy="634948"/>
          </a:xfrm>
        </p:spPr>
        <p:txBody>
          <a:bodyPr>
            <a:normAutofit/>
          </a:bodyPr>
          <a:lstStyle/>
          <a:p>
            <a:r>
              <a:rPr lang="it-IT" sz="3200" b="1" dirty="0">
                <a:solidFill>
                  <a:srgbClr val="C00000"/>
                </a:solidFill>
              </a:rPr>
              <a:t>Elettronica flessibile</a:t>
            </a:r>
          </a:p>
        </p:txBody>
      </p:sp>
      <p:sp>
        <p:nvSpPr>
          <p:cNvPr id="3" name="CasellaDiTesto 2">
            <a:extLst>
              <a:ext uri="{FF2B5EF4-FFF2-40B4-BE49-F238E27FC236}">
                <a16:creationId xmlns:a16="http://schemas.microsoft.com/office/drawing/2014/main" id="{01CF8403-F008-4727-B986-8AC4857CF06A}"/>
              </a:ext>
            </a:extLst>
          </p:cNvPr>
          <p:cNvSpPr txBox="1"/>
          <p:nvPr/>
        </p:nvSpPr>
        <p:spPr>
          <a:xfrm>
            <a:off x="1814732" y="1561514"/>
            <a:ext cx="9917723" cy="646331"/>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I dispositivi basati su MoS</a:t>
            </a:r>
            <a:r>
              <a:rPr kumimoji="0" lang="it-IT" sz="1200" b="0" i="0" u="none" strike="noStrike" kern="1200" cap="none" spc="0" normalizeH="0" baseline="0" noProof="0" dirty="0">
                <a:ln>
                  <a:noFill/>
                </a:ln>
                <a:solidFill>
                  <a:prstClr val="black"/>
                </a:solidFill>
                <a:effectLst/>
                <a:uLnTx/>
                <a:uFillTx/>
                <a:latin typeface="Arial" panose="020B0604020202020204"/>
                <a:ea typeface="+mn-ea"/>
                <a:cs typeface="+mn-cs"/>
              </a:rPr>
              <a:t>2 </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mostrano delle proprietà di flessibilità che li distinguono dai MOSFET al Silicio (più fragili). </a:t>
            </a:r>
          </a:p>
        </p:txBody>
      </p:sp>
      <p:pic>
        <p:nvPicPr>
          <p:cNvPr id="6" name="Immagine 5" descr="Immagine che contiene interni, persona&#10;&#10;Descrizione generata automaticamente">
            <a:extLst>
              <a:ext uri="{FF2B5EF4-FFF2-40B4-BE49-F238E27FC236}">
                <a16:creationId xmlns:a16="http://schemas.microsoft.com/office/drawing/2014/main" id="{8F4947C2-BFAD-413D-90AD-6D9F08E86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593" y="2386772"/>
            <a:ext cx="4175887" cy="3131917"/>
          </a:xfrm>
          <a:prstGeom prst="rect">
            <a:avLst/>
          </a:prstGeom>
        </p:spPr>
      </p:pic>
      <p:pic>
        <p:nvPicPr>
          <p:cNvPr id="8" name="Immagine 7">
            <a:extLst>
              <a:ext uri="{FF2B5EF4-FFF2-40B4-BE49-F238E27FC236}">
                <a16:creationId xmlns:a16="http://schemas.microsoft.com/office/drawing/2014/main" id="{4F41DFD7-F03B-4E7F-824F-C1AB1954F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732" y="2398426"/>
            <a:ext cx="4610435" cy="3120263"/>
          </a:xfrm>
          <a:prstGeom prst="rect">
            <a:avLst/>
          </a:prstGeom>
        </p:spPr>
      </p:pic>
      <p:sp>
        <p:nvSpPr>
          <p:cNvPr id="5" name="CasellaDiTesto 4">
            <a:extLst>
              <a:ext uri="{FF2B5EF4-FFF2-40B4-BE49-F238E27FC236}">
                <a16:creationId xmlns:a16="http://schemas.microsoft.com/office/drawing/2014/main" id="{D482F0E9-D8C1-4D62-86F7-DB2A8E81E92E}"/>
              </a:ext>
            </a:extLst>
          </p:cNvPr>
          <p:cNvSpPr txBox="1"/>
          <p:nvPr/>
        </p:nvSpPr>
        <p:spPr>
          <a:xfrm>
            <a:off x="2113613" y="5772760"/>
            <a:ext cx="8305370" cy="646331"/>
          </a:xfrm>
          <a:prstGeom prst="rect">
            <a:avLst/>
          </a:prstGeom>
          <a:noFill/>
        </p:spPr>
        <p:txBody>
          <a:bodyPr wrap="square" rtlCol="0">
            <a:spAutoFit/>
          </a:bodyPr>
          <a:lstStyle/>
          <a:p>
            <a:pPr algn="just"/>
            <a:r>
              <a:rPr lang="it-IT" dirty="0"/>
              <a:t>Stato dell’arte. Uso di Si amorfo: bassa mobilità, alimentazione di 5/8V. </a:t>
            </a:r>
            <a:br>
              <a:rPr lang="it-IT" dirty="0"/>
            </a:br>
            <a:r>
              <a:rPr lang="it-IT" dirty="0"/>
              <a:t>Alternativa: Semiconduttori organici – economici, bassissima mobilità.</a:t>
            </a:r>
          </a:p>
        </p:txBody>
      </p:sp>
    </p:spTree>
    <p:extLst>
      <p:ext uri="{BB962C8B-B14F-4D97-AF65-F5344CB8AC3E}">
        <p14:creationId xmlns:p14="http://schemas.microsoft.com/office/powerpoint/2010/main" val="1351548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CA13A3-5CB5-40A6-8C78-9B4F2700DF0C}"/>
              </a:ext>
            </a:extLst>
          </p:cNvPr>
          <p:cNvSpPr>
            <a:spLocks noGrp="1"/>
          </p:cNvSpPr>
          <p:nvPr>
            <p:ph type="title"/>
          </p:nvPr>
        </p:nvSpPr>
        <p:spPr>
          <a:xfrm>
            <a:off x="3965766" y="540027"/>
            <a:ext cx="4260467" cy="689683"/>
          </a:xfrm>
        </p:spPr>
        <p:txBody>
          <a:bodyPr>
            <a:normAutofit/>
          </a:bodyPr>
          <a:lstStyle/>
          <a:p>
            <a:r>
              <a:rPr lang="it-IT" sz="3200" b="1" dirty="0">
                <a:solidFill>
                  <a:srgbClr val="C00000"/>
                </a:solidFill>
              </a:rPr>
              <a:t>Elettronica flessibile</a:t>
            </a:r>
            <a:endParaRPr lang="it-IT" sz="3200" dirty="0">
              <a:solidFill>
                <a:srgbClr val="C00000"/>
              </a:solidFill>
            </a:endParaRPr>
          </a:p>
        </p:txBody>
      </p:sp>
      <p:pic>
        <p:nvPicPr>
          <p:cNvPr id="6" name="Immagine 5" descr="Immagine che contiene oggetto&#10;&#10;Descrizione generata automaticamente">
            <a:extLst>
              <a:ext uri="{FF2B5EF4-FFF2-40B4-BE49-F238E27FC236}">
                <a16:creationId xmlns:a16="http://schemas.microsoft.com/office/drawing/2014/main" id="{4B22B14D-6986-474A-8D79-EBAEBF6CA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832" y="2565244"/>
            <a:ext cx="4747956" cy="4012582"/>
          </a:xfrm>
          <a:prstGeom prst="rect">
            <a:avLst/>
          </a:prstGeom>
        </p:spPr>
      </p:pic>
      <p:grpSp>
        <p:nvGrpSpPr>
          <p:cNvPr id="9" name="Gruppo 8">
            <a:extLst>
              <a:ext uri="{FF2B5EF4-FFF2-40B4-BE49-F238E27FC236}">
                <a16:creationId xmlns:a16="http://schemas.microsoft.com/office/drawing/2014/main" id="{CF0B951F-A41B-4E2D-AE0F-F76E7122B366}"/>
              </a:ext>
            </a:extLst>
          </p:cNvPr>
          <p:cNvGrpSpPr/>
          <p:nvPr/>
        </p:nvGrpSpPr>
        <p:grpSpPr>
          <a:xfrm>
            <a:off x="1332226" y="2737800"/>
            <a:ext cx="4932586" cy="3840026"/>
            <a:chOff x="1332226" y="2737800"/>
            <a:chExt cx="4932586" cy="3840026"/>
          </a:xfrm>
        </p:grpSpPr>
        <p:pic>
          <p:nvPicPr>
            <p:cNvPr id="4" name="Immagine 3" descr="Immagine che contiene oggetto&#10;&#10;Descrizione generata automaticamente">
              <a:extLst>
                <a:ext uri="{FF2B5EF4-FFF2-40B4-BE49-F238E27FC236}">
                  <a16:creationId xmlns:a16="http://schemas.microsoft.com/office/drawing/2014/main" id="{53640997-EBED-42E6-9CD3-9F36D452B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226" y="2737800"/>
              <a:ext cx="4932586" cy="3840026"/>
            </a:xfrm>
            <a:prstGeom prst="rect">
              <a:avLst/>
            </a:prstGeom>
          </p:spPr>
        </p:pic>
        <p:sp>
          <p:nvSpPr>
            <p:cNvPr id="3" name="Rettangolo 2">
              <a:extLst>
                <a:ext uri="{FF2B5EF4-FFF2-40B4-BE49-F238E27FC236}">
                  <a16:creationId xmlns:a16="http://schemas.microsoft.com/office/drawing/2014/main" id="{8878354F-2685-4DD4-A140-4F3E141FB905}"/>
                </a:ext>
              </a:extLst>
            </p:cNvPr>
            <p:cNvSpPr/>
            <p:nvPr/>
          </p:nvSpPr>
          <p:spPr>
            <a:xfrm>
              <a:off x="1332226" y="2737800"/>
              <a:ext cx="426235" cy="37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E4D47352-ADB0-45A9-B8D6-F89FDCEAE550}"/>
                  </a:ext>
                </a:extLst>
              </p:cNvPr>
              <p:cNvSpPr txBox="1"/>
              <p:nvPr/>
            </p:nvSpPr>
            <p:spPr>
              <a:xfrm>
                <a:off x="2258834" y="1336431"/>
                <a:ext cx="8661414" cy="1165319"/>
              </a:xfrm>
              <a:prstGeom prst="rect">
                <a:avLst/>
              </a:prstGeom>
              <a:noFill/>
            </p:spPr>
            <p:txBody>
              <a:bodyPr wrap="square" rtlCol="0">
                <a:spAutoFit/>
              </a:bodyPr>
              <a:lstStyle/>
              <a:p>
                <a:pPr algn="just"/>
                <a:r>
                  <a:rPr lang="it-IT" dirty="0"/>
                  <a:t>Parametri ricavati da un MoS2 mosfet con bulk </a:t>
                </a:r>
                <a:r>
                  <a:rPr lang="it-IT"/>
                  <a:t>in Poliammide</a:t>
                </a:r>
                <a:r>
                  <a:rPr lang="it-IT" dirty="0"/>
                  <a:t>. Dai grafici si osserva una riduzione ‘’soft’’ dei parametri </a:t>
                </a:r>
                <a:r>
                  <a:rPr lang="it-IT" sz="2200" dirty="0"/>
                  <a:t>µ</a:t>
                </a:r>
                <a:r>
                  <a:rPr lang="it-IT" sz="2000" dirty="0"/>
                  <a:t> </a:t>
                </a:r>
                <a:r>
                  <a:rPr lang="it-IT" dirty="0"/>
                  <a:t>ed</a:t>
                </a:r>
                <a:r>
                  <a:rPr lang="it-IT" sz="2000" dirty="0"/>
                  <a:t>  </a:t>
                </a:r>
                <a14:m>
                  <m:oMath xmlns:m="http://schemas.openxmlformats.org/officeDocument/2006/math">
                    <m:f>
                      <m:fPr>
                        <m:ctrlPr>
                          <a:rPr lang="it-IT" sz="2200" i="1" smtClean="0">
                            <a:latin typeface="Cambria Math" panose="02040503050406030204" pitchFamily="18" charset="0"/>
                          </a:rPr>
                        </m:ctrlPr>
                      </m:fPr>
                      <m:num>
                        <m:r>
                          <a:rPr lang="it-IT" sz="2200" b="0" i="1" smtClean="0">
                            <a:latin typeface="Cambria Math" panose="02040503050406030204" pitchFamily="18" charset="0"/>
                          </a:rPr>
                          <m:t>𝐼𝑜𝑛</m:t>
                        </m:r>
                      </m:num>
                      <m:den>
                        <m:r>
                          <a:rPr lang="it-IT" sz="2200" b="0" i="1" smtClean="0">
                            <a:latin typeface="Cambria Math" panose="02040503050406030204" pitchFamily="18" charset="0"/>
                          </a:rPr>
                          <m:t>𝐼𝑜𝑓𝑓</m:t>
                        </m:r>
                      </m:den>
                    </m:f>
                  </m:oMath>
                </a14:m>
                <a:r>
                  <a:rPr lang="it-IT" dirty="0"/>
                  <a:t>   per raggi di curvatura che vanno da 2 mm ad 1 mm.</a:t>
                </a:r>
              </a:p>
            </p:txBody>
          </p:sp>
        </mc:Choice>
        <mc:Fallback xmlns="">
          <p:sp>
            <p:nvSpPr>
              <p:cNvPr id="5" name="CasellaDiTesto 4">
                <a:extLst>
                  <a:ext uri="{FF2B5EF4-FFF2-40B4-BE49-F238E27FC236}">
                    <a16:creationId xmlns:a16="http://schemas.microsoft.com/office/drawing/2014/main" id="{E4D47352-ADB0-45A9-B8D6-F89FDCEAE550}"/>
                  </a:ext>
                </a:extLst>
              </p:cNvPr>
              <p:cNvSpPr txBox="1">
                <a:spLocks noRot="1" noChangeAspect="1" noMove="1" noResize="1" noEditPoints="1" noAdjustHandles="1" noChangeArrowheads="1" noChangeShapeType="1" noTextEdit="1"/>
              </p:cNvSpPr>
              <p:nvPr/>
            </p:nvSpPr>
            <p:spPr>
              <a:xfrm>
                <a:off x="2258834" y="1336431"/>
                <a:ext cx="8661414" cy="1165319"/>
              </a:xfrm>
              <a:prstGeom prst="rect">
                <a:avLst/>
              </a:prstGeom>
              <a:blipFill>
                <a:blip r:embed="rId4"/>
                <a:stretch>
                  <a:fillRect l="-634" t="-2618" r="-634" b="-7853"/>
                </a:stretch>
              </a:blipFill>
            </p:spPr>
            <p:txBody>
              <a:bodyPr/>
              <a:lstStyle/>
              <a:p>
                <a:r>
                  <a:rPr lang="it-IT">
                    <a:noFill/>
                  </a:rPr>
                  <a:t> </a:t>
                </a:r>
              </a:p>
            </p:txBody>
          </p:sp>
        </mc:Fallback>
      </mc:AlternateContent>
      <p:sp>
        <p:nvSpPr>
          <p:cNvPr id="7" name="Ovale 6">
            <a:extLst>
              <a:ext uri="{FF2B5EF4-FFF2-40B4-BE49-F238E27FC236}">
                <a16:creationId xmlns:a16="http://schemas.microsoft.com/office/drawing/2014/main" id="{78B9F928-A535-47E9-9EF7-9CA15BDF8D4C}"/>
              </a:ext>
            </a:extLst>
          </p:cNvPr>
          <p:cNvSpPr/>
          <p:nvPr/>
        </p:nvSpPr>
        <p:spPr>
          <a:xfrm rot="1774478">
            <a:off x="2478876" y="3464216"/>
            <a:ext cx="554636" cy="10380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1F6B6B2E-530B-49B8-9122-D5A230A032D9}"/>
              </a:ext>
            </a:extLst>
          </p:cNvPr>
          <p:cNvSpPr/>
          <p:nvPr/>
        </p:nvSpPr>
        <p:spPr>
          <a:xfrm rot="1104899">
            <a:off x="7550843" y="4459902"/>
            <a:ext cx="685952" cy="12994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5289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0FF452-1E77-456A-A205-9DE3B563A66A}"/>
              </a:ext>
            </a:extLst>
          </p:cNvPr>
          <p:cNvSpPr>
            <a:spLocks noGrp="1"/>
          </p:cNvSpPr>
          <p:nvPr>
            <p:ph type="title"/>
          </p:nvPr>
        </p:nvSpPr>
        <p:spPr>
          <a:xfrm>
            <a:off x="2404711" y="700983"/>
            <a:ext cx="7382577" cy="644408"/>
          </a:xfrm>
        </p:spPr>
        <p:txBody>
          <a:bodyPr>
            <a:normAutofit/>
          </a:bodyPr>
          <a:lstStyle/>
          <a:p>
            <a:r>
              <a:rPr lang="it-IT" sz="3200" b="1" dirty="0">
                <a:solidFill>
                  <a:srgbClr val="C00000"/>
                </a:solidFill>
              </a:rPr>
              <a:t>Dielettrico per applicazioni flessibili</a:t>
            </a:r>
          </a:p>
        </p:txBody>
      </p:sp>
      <p:sp>
        <p:nvSpPr>
          <p:cNvPr id="3" name="CasellaDiTesto 2">
            <a:extLst>
              <a:ext uri="{FF2B5EF4-FFF2-40B4-BE49-F238E27FC236}">
                <a16:creationId xmlns:a16="http://schemas.microsoft.com/office/drawing/2014/main" id="{D26F14ED-4FFF-46B0-BC5C-8ACC5297AB5F}"/>
              </a:ext>
            </a:extLst>
          </p:cNvPr>
          <p:cNvSpPr txBox="1"/>
          <p:nvPr/>
        </p:nvSpPr>
        <p:spPr>
          <a:xfrm>
            <a:off x="1973689" y="1483890"/>
            <a:ext cx="8474394" cy="646331"/>
          </a:xfrm>
          <a:prstGeom prst="rect">
            <a:avLst/>
          </a:prstGeom>
          <a:noFill/>
        </p:spPr>
        <p:txBody>
          <a:bodyPr wrap="square" rtlCol="0">
            <a:spAutoFit/>
          </a:bodyPr>
          <a:lstStyle/>
          <a:p>
            <a:r>
              <a:rPr lang="it-IT" dirty="0"/>
              <a:t>HfO</a:t>
            </a:r>
            <a:r>
              <a:rPr lang="it-IT" sz="1400" dirty="0"/>
              <a:t>2</a:t>
            </a:r>
            <a:r>
              <a:rPr lang="it-IT" dirty="0"/>
              <a:t>, Al</a:t>
            </a:r>
            <a:r>
              <a:rPr lang="it-IT" sz="1400" dirty="0"/>
              <a:t>2</a:t>
            </a:r>
            <a:r>
              <a:rPr lang="it-IT" dirty="0"/>
              <a:t>O</a:t>
            </a:r>
            <a:r>
              <a:rPr lang="it-IT" sz="1400" dirty="0"/>
              <a:t>3</a:t>
            </a:r>
            <a:r>
              <a:rPr lang="it-IT" dirty="0"/>
              <a:t>: buona resistenza alla deformazione meccanica.</a:t>
            </a:r>
            <a:br>
              <a:rPr lang="it-IT" dirty="0"/>
            </a:br>
            <a:r>
              <a:rPr lang="it-IT" dirty="0"/>
              <a:t>HfO</a:t>
            </a:r>
            <a:r>
              <a:rPr lang="it-IT" sz="1400" dirty="0"/>
              <a:t>2</a:t>
            </a:r>
            <a:r>
              <a:rPr lang="it-IT" dirty="0"/>
              <a:t> ha una propagazione delle fratture più lenta (</a:t>
            </a:r>
            <a:r>
              <a:rPr lang="it-IT" i="1" dirty="0" err="1"/>
              <a:t>slower</a:t>
            </a:r>
            <a:r>
              <a:rPr lang="it-IT" i="1" dirty="0"/>
              <a:t> crack </a:t>
            </a:r>
            <a:r>
              <a:rPr lang="it-IT" i="1" dirty="0" err="1"/>
              <a:t>propagation</a:t>
            </a:r>
            <a:r>
              <a:rPr lang="it-IT" dirty="0"/>
              <a:t>). </a:t>
            </a:r>
          </a:p>
        </p:txBody>
      </p:sp>
      <p:sp>
        <p:nvSpPr>
          <p:cNvPr id="4" name="CasellaDiTesto 3">
            <a:extLst>
              <a:ext uri="{FF2B5EF4-FFF2-40B4-BE49-F238E27FC236}">
                <a16:creationId xmlns:a16="http://schemas.microsoft.com/office/drawing/2014/main" id="{F65B6892-8A8D-47ED-AD85-F59357A769CF}"/>
              </a:ext>
            </a:extLst>
          </p:cNvPr>
          <p:cNvSpPr txBox="1"/>
          <p:nvPr/>
        </p:nvSpPr>
        <p:spPr>
          <a:xfrm>
            <a:off x="1436052" y="2130221"/>
            <a:ext cx="9805182" cy="369332"/>
          </a:xfrm>
          <a:prstGeom prst="rect">
            <a:avLst/>
          </a:prstGeom>
          <a:noFill/>
        </p:spPr>
        <p:txBody>
          <a:bodyPr wrap="square" rtlCol="0">
            <a:spAutoFit/>
          </a:bodyPr>
          <a:lstStyle/>
          <a:p>
            <a:pPr algn="just"/>
            <a:r>
              <a:rPr lang="it-IT" dirty="0"/>
              <a:t>Il diossido di Afnio HfO</a:t>
            </a:r>
            <a:r>
              <a:rPr lang="it-IT" sz="1200" dirty="0"/>
              <a:t>2</a:t>
            </a:r>
            <a:r>
              <a:rPr lang="it-IT" dirty="0"/>
              <a:t> ha una costante dielettrica relativa pari a 25 e un </a:t>
            </a:r>
            <a:r>
              <a:rPr lang="it-IT" dirty="0" err="1"/>
              <a:t>bandgap</a:t>
            </a:r>
            <a:r>
              <a:rPr lang="it-IT" dirty="0"/>
              <a:t> di 5.7eV.</a:t>
            </a:r>
          </a:p>
        </p:txBody>
      </p:sp>
      <p:pic>
        <p:nvPicPr>
          <p:cNvPr id="6" name="Immagine 5" descr="Immagine che contiene testo, mappa&#10;&#10;Descrizione generata automaticamente">
            <a:extLst>
              <a:ext uri="{FF2B5EF4-FFF2-40B4-BE49-F238E27FC236}">
                <a16:creationId xmlns:a16="http://schemas.microsoft.com/office/drawing/2014/main" id="{78BBC5BD-A466-49F6-8D7F-6EBD370BF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04" y="2776552"/>
            <a:ext cx="9171365" cy="3649586"/>
          </a:xfrm>
          <a:prstGeom prst="rect">
            <a:avLst/>
          </a:prstGeom>
        </p:spPr>
      </p:pic>
    </p:spTree>
    <p:extLst>
      <p:ext uri="{BB962C8B-B14F-4D97-AF65-F5344CB8AC3E}">
        <p14:creationId xmlns:p14="http://schemas.microsoft.com/office/powerpoint/2010/main" val="316559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3F76374-5BCE-490E-B970-5A60FEB18C6B}"/>
              </a:ext>
            </a:extLst>
          </p:cNvPr>
          <p:cNvSpPr txBox="1"/>
          <p:nvPr/>
        </p:nvSpPr>
        <p:spPr>
          <a:xfrm>
            <a:off x="4114188" y="474208"/>
            <a:ext cx="3963623" cy="610324"/>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rgbClr val="C00000"/>
                </a:solidFill>
                <a:latin typeface="+mj-lt"/>
                <a:ea typeface="+mj-ea"/>
                <a:cs typeface="+mj-cs"/>
              </a:rPr>
              <a:t>Chip </a:t>
            </a:r>
            <a:r>
              <a:rPr lang="en-US" sz="3200" b="1" dirty="0" err="1">
                <a:solidFill>
                  <a:srgbClr val="C00000"/>
                </a:solidFill>
                <a:latin typeface="+mj-lt"/>
                <a:ea typeface="+mj-ea"/>
                <a:cs typeface="+mj-cs"/>
              </a:rPr>
              <a:t>neuromorfici</a:t>
            </a:r>
            <a:endParaRPr lang="en-US" sz="3200" b="1" dirty="0">
              <a:solidFill>
                <a:srgbClr val="C00000"/>
              </a:solidFill>
              <a:latin typeface="+mj-lt"/>
              <a:ea typeface="+mj-ea"/>
              <a:cs typeface="+mj-cs"/>
            </a:endParaRPr>
          </a:p>
        </p:txBody>
      </p:sp>
      <p:sp>
        <p:nvSpPr>
          <p:cNvPr id="54" name="CasellaDiTesto 2">
            <a:extLst>
              <a:ext uri="{FF2B5EF4-FFF2-40B4-BE49-F238E27FC236}">
                <a16:creationId xmlns:a16="http://schemas.microsoft.com/office/drawing/2014/main" id="{D4D94059-B719-4CF5-98AE-04EE522CD2DC}"/>
              </a:ext>
            </a:extLst>
          </p:cNvPr>
          <p:cNvSpPr txBox="1"/>
          <p:nvPr/>
        </p:nvSpPr>
        <p:spPr>
          <a:xfrm>
            <a:off x="1408068" y="1084532"/>
            <a:ext cx="8110687" cy="1515641"/>
          </a:xfrm>
          <a:prstGeom prst="rect">
            <a:avLst/>
          </a:prstGeom>
        </p:spPr>
        <p:txBody>
          <a:bodyPr vert="horz" lIns="91440" tIns="45720" rIns="91440" bIns="45720" rtlCol="0">
            <a:normAutofit/>
          </a:bodyPr>
          <a:lstStyle/>
          <a:p>
            <a:pPr>
              <a:lnSpc>
                <a:spcPct val="90000"/>
              </a:lnSpc>
              <a:spcBef>
                <a:spcPts val="1000"/>
              </a:spcBef>
              <a:buClr>
                <a:schemeClr val="accent1"/>
              </a:buClr>
            </a:pPr>
            <a:endParaRPr lang="en-US" dirty="0"/>
          </a:p>
          <a:p>
            <a:pPr algn="just">
              <a:lnSpc>
                <a:spcPct val="90000"/>
              </a:lnSpc>
              <a:spcBef>
                <a:spcPts val="1000"/>
              </a:spcBef>
              <a:buClr>
                <a:schemeClr val="accent1"/>
              </a:buClr>
            </a:pPr>
            <a:r>
              <a:rPr lang="en-US" dirty="0"/>
              <a:t>I </a:t>
            </a:r>
            <a:r>
              <a:rPr lang="en-US" dirty="0" err="1"/>
              <a:t>dispositivi</a:t>
            </a:r>
            <a:r>
              <a:rPr lang="en-US" dirty="0"/>
              <a:t> </a:t>
            </a:r>
            <a:r>
              <a:rPr lang="en-US" dirty="0" err="1"/>
              <a:t>neuromorfici</a:t>
            </a:r>
            <a:r>
              <a:rPr lang="en-US" dirty="0"/>
              <a:t> </a:t>
            </a:r>
            <a:r>
              <a:rPr lang="en-US" dirty="0" err="1"/>
              <a:t>possono</a:t>
            </a:r>
            <a:r>
              <a:rPr lang="en-US" dirty="0"/>
              <a:t> </a:t>
            </a:r>
            <a:r>
              <a:rPr lang="en-US" dirty="0" err="1"/>
              <a:t>accumulare</a:t>
            </a:r>
            <a:r>
              <a:rPr lang="en-US" dirty="0"/>
              <a:t> </a:t>
            </a:r>
            <a:r>
              <a:rPr lang="en-US" dirty="0" err="1"/>
              <a:t>informazioni</a:t>
            </a:r>
            <a:r>
              <a:rPr lang="en-US" dirty="0"/>
              <a:t> da </a:t>
            </a:r>
            <a:r>
              <a:rPr lang="en-US" dirty="0" err="1"/>
              <a:t>più</a:t>
            </a:r>
            <a:r>
              <a:rPr lang="en-US" dirty="0"/>
              <a:t> </a:t>
            </a:r>
            <a:r>
              <a:rPr lang="en-US" dirty="0" err="1"/>
              <a:t>fonti</a:t>
            </a:r>
            <a:r>
              <a:rPr lang="en-US" dirty="0"/>
              <a:t>, </a:t>
            </a:r>
            <a:r>
              <a:rPr lang="en-US" dirty="0" err="1"/>
              <a:t>alterarle</a:t>
            </a:r>
            <a:r>
              <a:rPr lang="en-US" dirty="0"/>
              <a:t> per </a:t>
            </a:r>
            <a:r>
              <a:rPr lang="en-US" dirty="0" err="1"/>
              <a:t>produrre</a:t>
            </a:r>
            <a:r>
              <a:rPr lang="en-US" dirty="0"/>
              <a:t> un </a:t>
            </a:r>
            <a:r>
              <a:rPr lang="en-US" dirty="0" err="1"/>
              <a:t>segnale</a:t>
            </a:r>
            <a:r>
              <a:rPr lang="en-US" dirty="0"/>
              <a:t> e far </a:t>
            </a:r>
            <a:r>
              <a:rPr lang="en-US" dirty="0" err="1"/>
              <a:t>partire</a:t>
            </a:r>
            <a:r>
              <a:rPr lang="en-US" dirty="0"/>
              <a:t> una </a:t>
            </a:r>
            <a:r>
              <a:rPr lang="en-US" dirty="0" err="1"/>
              <a:t>scarica</a:t>
            </a:r>
            <a:r>
              <a:rPr lang="en-US" dirty="0"/>
              <a:t> </a:t>
            </a:r>
            <a:r>
              <a:rPr lang="en-US" dirty="0" err="1"/>
              <a:t>elettrica</a:t>
            </a:r>
            <a:r>
              <a:rPr lang="en-US" dirty="0"/>
              <a:t> solo </a:t>
            </a:r>
            <a:r>
              <a:rPr lang="en-US" dirty="0" err="1"/>
              <a:t>quando</a:t>
            </a:r>
            <a:r>
              <a:rPr lang="en-US" dirty="0"/>
              <a:t> </a:t>
            </a:r>
            <a:r>
              <a:rPr lang="en-US" dirty="0" err="1"/>
              <a:t>necessario</a:t>
            </a:r>
            <a:r>
              <a:rPr lang="en-US" dirty="0"/>
              <a:t>, proprio come </a:t>
            </a:r>
            <a:r>
              <a:rPr lang="en-US" dirty="0" err="1"/>
              <a:t>i</a:t>
            </a:r>
            <a:r>
              <a:rPr lang="en-US" dirty="0"/>
              <a:t> </a:t>
            </a:r>
            <a:r>
              <a:rPr lang="en-US" dirty="0" err="1"/>
              <a:t>neuroni</a:t>
            </a:r>
            <a:r>
              <a:rPr lang="en-US" dirty="0"/>
              <a:t> </a:t>
            </a:r>
            <a:r>
              <a:rPr lang="en-US" dirty="0" err="1"/>
              <a:t>biologici</a:t>
            </a:r>
            <a:r>
              <a:rPr lang="en-US" dirty="0"/>
              <a:t>. </a:t>
            </a:r>
            <a:endParaRPr lang="en-US" sz="1200" dirty="0"/>
          </a:p>
        </p:txBody>
      </p:sp>
      <p:pic>
        <p:nvPicPr>
          <p:cNvPr id="55" name="Graphic 6">
            <a:extLst>
              <a:ext uri="{FF2B5EF4-FFF2-40B4-BE49-F238E27FC236}">
                <a16:creationId xmlns:a16="http://schemas.microsoft.com/office/drawing/2014/main" id="{4816E149-01A2-47BC-8C65-0A11AFA2A9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5539" y="359162"/>
            <a:ext cx="2698831" cy="2698831"/>
          </a:xfrm>
          <a:prstGeom prst="rect">
            <a:avLst/>
          </a:prstGeom>
        </p:spPr>
      </p:pic>
      <p:pic>
        <p:nvPicPr>
          <p:cNvPr id="37" name="Immagine 36" descr="Immagine che contiene testo, mappa&#10;&#10;Descrizione generata automaticamente">
            <a:extLst>
              <a:ext uri="{FF2B5EF4-FFF2-40B4-BE49-F238E27FC236}">
                <a16:creationId xmlns:a16="http://schemas.microsoft.com/office/drawing/2014/main" id="{E9310DC6-5235-4B0C-BAE8-471A0C583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955" y="2778258"/>
            <a:ext cx="6701582" cy="3870164"/>
          </a:xfrm>
          <a:prstGeom prst="rect">
            <a:avLst/>
          </a:prstGeom>
        </p:spPr>
      </p:pic>
    </p:spTree>
    <p:extLst>
      <p:ext uri="{BB962C8B-B14F-4D97-AF65-F5344CB8AC3E}">
        <p14:creationId xmlns:p14="http://schemas.microsoft.com/office/powerpoint/2010/main" val="49619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3"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4"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5"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6"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7"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8"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9"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0"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1"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2"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3"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6" name="Group 105">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7"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8"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9"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0"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1"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2"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3"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4"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5"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6"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7"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8"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0" name="Rectangle 119">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2"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24" name="Rectangle 123">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7B5BD5C4-D20C-497A-B2B1-9082031AE2C1}"/>
              </a:ext>
            </a:extLst>
          </p:cNvPr>
          <p:cNvSpPr txBox="1"/>
          <p:nvPr/>
        </p:nvSpPr>
        <p:spPr>
          <a:xfrm>
            <a:off x="1259893" y="3101093"/>
            <a:ext cx="2454052" cy="3029344"/>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bg1"/>
                </a:solidFill>
                <a:latin typeface="+mj-lt"/>
                <a:ea typeface="+mj-ea"/>
                <a:cs typeface="+mj-cs"/>
              </a:rPr>
              <a:t>PERCHE’?</a:t>
            </a:r>
          </a:p>
        </p:txBody>
      </p:sp>
      <p:sp>
        <p:nvSpPr>
          <p:cNvPr id="126"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8" name="Rectangle 127">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asellaDiTesto 2">
            <a:extLst>
              <a:ext uri="{FF2B5EF4-FFF2-40B4-BE49-F238E27FC236}">
                <a16:creationId xmlns:a16="http://schemas.microsoft.com/office/drawing/2014/main" id="{8658C5B4-FA6A-4FCD-B27B-A2956FCFD894}"/>
              </a:ext>
            </a:extLst>
          </p:cNvPr>
          <p:cNvGraphicFramePr/>
          <p:nvPr>
            <p:extLst>
              <p:ext uri="{D42A27DB-BD31-4B8C-83A1-F6EECF244321}">
                <p14:modId xmlns:p14="http://schemas.microsoft.com/office/powerpoint/2010/main" val="3885129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6370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3F76374-5BCE-490E-B970-5A60FEB18C6B}"/>
              </a:ext>
            </a:extLst>
          </p:cNvPr>
          <p:cNvSpPr txBox="1"/>
          <p:nvPr/>
        </p:nvSpPr>
        <p:spPr>
          <a:xfrm>
            <a:off x="2089310" y="570812"/>
            <a:ext cx="8013379" cy="728099"/>
          </a:xfrm>
          <a:prstGeom prst="rect">
            <a:avLst/>
          </a:prstGeom>
        </p:spPr>
        <p:txBody>
          <a:bodyPr vert="horz" lIns="91440" tIns="45720" rIns="91440" bIns="45720" rtlCol="0" anchor="t">
            <a:normAutofit fontScale="92500"/>
          </a:bodyPr>
          <a:lstStyle/>
          <a:p>
            <a:pPr>
              <a:spcBef>
                <a:spcPct val="0"/>
              </a:spcBef>
              <a:spcAft>
                <a:spcPts val="600"/>
              </a:spcAft>
            </a:pPr>
            <a:r>
              <a:rPr lang="en-US" sz="3000" b="1" dirty="0">
                <a:solidFill>
                  <a:srgbClr val="C00000"/>
                </a:solidFill>
                <a:latin typeface="+mj-lt"/>
                <a:ea typeface="+mj-ea"/>
                <a:cs typeface="+mj-cs"/>
              </a:rPr>
              <a:t>Memoria ad accesso </a:t>
            </a:r>
            <a:r>
              <a:rPr lang="en-US" sz="3000" b="1" dirty="0" err="1">
                <a:solidFill>
                  <a:srgbClr val="C00000"/>
                </a:solidFill>
                <a:latin typeface="+mj-lt"/>
                <a:ea typeface="+mj-ea"/>
                <a:cs typeface="+mj-cs"/>
              </a:rPr>
              <a:t>casuale</a:t>
            </a:r>
            <a:r>
              <a:rPr lang="en-US" sz="3000" b="1" dirty="0">
                <a:solidFill>
                  <a:srgbClr val="C00000"/>
                </a:solidFill>
                <a:latin typeface="+mj-lt"/>
                <a:ea typeface="+mj-ea"/>
                <a:cs typeface="+mj-cs"/>
              </a:rPr>
              <a:t> tunneling TRAM</a:t>
            </a:r>
          </a:p>
        </p:txBody>
      </p:sp>
      <p:pic>
        <p:nvPicPr>
          <p:cNvPr id="5" name="Immagine 4" descr="Immagine che contiene interni&#10;&#10;Descrizione generata automaticamente">
            <a:extLst>
              <a:ext uri="{FF2B5EF4-FFF2-40B4-BE49-F238E27FC236}">
                <a16:creationId xmlns:a16="http://schemas.microsoft.com/office/drawing/2014/main" id="{E3422259-6D87-4B6C-9608-02979FA172FF}"/>
              </a:ext>
            </a:extLst>
          </p:cNvPr>
          <p:cNvPicPr>
            <a:picLocks noChangeAspect="1"/>
          </p:cNvPicPr>
          <p:nvPr/>
        </p:nvPicPr>
        <p:blipFill rotWithShape="1">
          <a:blip r:embed="rId2">
            <a:extLst>
              <a:ext uri="{28A0092B-C50C-407E-A947-70E740481C1C}">
                <a14:useLocalDpi xmlns:a14="http://schemas.microsoft.com/office/drawing/2010/main" val="0"/>
              </a:ext>
            </a:extLst>
          </a:blip>
          <a:srcRect l="5696" r="5692" b="-2"/>
          <a:stretch/>
        </p:blipFill>
        <p:spPr>
          <a:xfrm>
            <a:off x="5883965" y="1258889"/>
            <a:ext cx="5898017" cy="5341550"/>
          </a:xfrm>
          <a:prstGeom prst="rect">
            <a:avLst/>
          </a:prstGeom>
        </p:spPr>
      </p:pic>
      <p:graphicFrame>
        <p:nvGraphicFramePr>
          <p:cNvPr id="7" name="Tabella 6">
            <a:extLst>
              <a:ext uri="{FF2B5EF4-FFF2-40B4-BE49-F238E27FC236}">
                <a16:creationId xmlns:a16="http://schemas.microsoft.com/office/drawing/2014/main" id="{EACF3EC1-F102-4C9F-8ECA-A92625D6A3DF}"/>
              </a:ext>
            </a:extLst>
          </p:cNvPr>
          <p:cNvGraphicFramePr>
            <a:graphicFrameLocks noGrp="1"/>
          </p:cNvGraphicFramePr>
          <p:nvPr>
            <p:extLst>
              <p:ext uri="{D42A27DB-BD31-4B8C-83A1-F6EECF244321}">
                <p14:modId xmlns:p14="http://schemas.microsoft.com/office/powerpoint/2010/main" val="2796920145"/>
              </p:ext>
            </p:extLst>
          </p:nvPr>
        </p:nvGraphicFramePr>
        <p:xfrm>
          <a:off x="410018" y="2160397"/>
          <a:ext cx="5155896" cy="2537206"/>
        </p:xfrm>
        <a:graphic>
          <a:graphicData uri="http://schemas.openxmlformats.org/drawingml/2006/table">
            <a:tbl>
              <a:tblPr firstRow="1" bandRow="1">
                <a:noFill/>
                <a:tableStyleId>{8799B23B-EC83-4686-B30A-512413B5E67A}</a:tableStyleId>
              </a:tblPr>
              <a:tblGrid>
                <a:gridCol w="3175347">
                  <a:extLst>
                    <a:ext uri="{9D8B030D-6E8A-4147-A177-3AD203B41FA5}">
                      <a16:colId xmlns:a16="http://schemas.microsoft.com/office/drawing/2014/main" val="1989910481"/>
                    </a:ext>
                  </a:extLst>
                </a:gridCol>
                <a:gridCol w="1980549">
                  <a:extLst>
                    <a:ext uri="{9D8B030D-6E8A-4147-A177-3AD203B41FA5}">
                      <a16:colId xmlns:a16="http://schemas.microsoft.com/office/drawing/2014/main" val="2430966251"/>
                    </a:ext>
                  </a:extLst>
                </a:gridCol>
              </a:tblGrid>
              <a:tr h="781642">
                <a:tc>
                  <a:txBody>
                    <a:bodyPr/>
                    <a:lstStyle/>
                    <a:p>
                      <a:pPr algn="ctr"/>
                      <a:r>
                        <a:rPr lang="it-IT" sz="2300" b="1" dirty="0">
                          <a:solidFill>
                            <a:schemeClr val="tx1"/>
                          </a:solidFill>
                        </a:rPr>
                        <a:t>PROGRAMMING</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DBDDDB"/>
                    </a:solidFill>
                  </a:tcPr>
                </a:tc>
                <a:tc>
                  <a:txBody>
                    <a:bodyPr/>
                    <a:lstStyle/>
                    <a:p>
                      <a:pPr algn="ctr"/>
                      <a:r>
                        <a:rPr lang="it-IT" sz="2300" b="0" dirty="0" err="1">
                          <a:solidFill>
                            <a:schemeClr val="tx1"/>
                          </a:solidFill>
                        </a:rPr>
                        <a:t>Vds</a:t>
                      </a:r>
                      <a:r>
                        <a:rPr lang="it-IT" sz="2300" b="0" dirty="0">
                          <a:solidFill>
                            <a:schemeClr val="tx1"/>
                          </a:solidFill>
                        </a:rPr>
                        <a:t> &lt; -6V</a:t>
                      </a:r>
                    </a:p>
                  </a:txBody>
                  <a:tcPr marL="322105" marR="193263" marT="193263" marB="193263" anchor="ctr">
                    <a:lnL w="38100" cap="flat" cmpd="sng" algn="ctr">
                      <a:solidFill>
                        <a:srgbClr val="FFFFFF"/>
                      </a:solidFill>
                      <a:prstDash val="solid"/>
                      <a:round/>
                      <a:headEnd type="none" w="med" len="med"/>
                      <a:tailEnd type="none" w="med" len="med"/>
                    </a:lnL>
                    <a:lnR w="38100" cap="flat" cmpd="sng" algn="ctr">
                      <a:no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DBDDDB">
                        <a:alpha val="69804"/>
                      </a:srgbClr>
                    </a:solidFill>
                  </a:tcPr>
                </a:tc>
                <a:extLst>
                  <a:ext uri="{0D108BD9-81ED-4DB2-BD59-A6C34878D82A}">
                    <a16:rowId xmlns:a16="http://schemas.microsoft.com/office/drawing/2014/main" val="3457021504"/>
                  </a:ext>
                </a:extLst>
              </a:tr>
              <a:tr h="781642">
                <a:tc>
                  <a:txBody>
                    <a:bodyPr/>
                    <a:lstStyle/>
                    <a:p>
                      <a:pPr algn="ctr"/>
                      <a:r>
                        <a:rPr lang="it-IT" sz="2300" b="1" dirty="0">
                          <a:solidFill>
                            <a:schemeClr val="tx1">
                              <a:lumMod val="85000"/>
                              <a:lumOff val="15000"/>
                            </a:schemeClr>
                          </a:solidFill>
                        </a:rPr>
                        <a:t>ERASABLE</a:t>
                      </a:r>
                    </a:p>
                  </a:txBody>
                  <a:tcPr marL="322105" marR="193263" marT="193263" marB="193263"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it-IT" sz="2300" dirty="0" err="1">
                          <a:solidFill>
                            <a:schemeClr val="tx1">
                              <a:lumMod val="85000"/>
                              <a:lumOff val="15000"/>
                            </a:schemeClr>
                          </a:solidFill>
                        </a:rPr>
                        <a:t>Vds</a:t>
                      </a:r>
                      <a:r>
                        <a:rPr lang="it-IT" sz="2300" dirty="0">
                          <a:solidFill>
                            <a:schemeClr val="tx1">
                              <a:lumMod val="85000"/>
                              <a:lumOff val="15000"/>
                            </a:schemeClr>
                          </a:solidFill>
                        </a:rPr>
                        <a:t> &gt; +6V</a:t>
                      </a:r>
                    </a:p>
                  </a:txBody>
                  <a:tcPr marL="322105" marR="193263" marT="193263" marB="193263" anchor="ctr">
                    <a:lnL w="38100" cap="flat" cmpd="sng" algn="ctr">
                      <a:solidFill>
                        <a:srgbClr val="FFFFFF"/>
                      </a:solidFill>
                      <a:prstDash val="solid"/>
                      <a:round/>
                      <a:headEnd type="none" w="med" len="med"/>
                      <a:tailEnd type="none" w="med" len="me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2590575208"/>
                  </a:ext>
                </a:extLst>
              </a:tr>
              <a:tr h="973922">
                <a:tc>
                  <a:txBody>
                    <a:bodyPr/>
                    <a:lstStyle/>
                    <a:p>
                      <a:pPr algn="ctr"/>
                      <a:r>
                        <a:rPr lang="it-IT" sz="2300" b="1" dirty="0">
                          <a:solidFill>
                            <a:schemeClr val="tx1">
                              <a:lumMod val="85000"/>
                              <a:lumOff val="15000"/>
                            </a:schemeClr>
                          </a:solidFill>
                        </a:rPr>
                        <a:t>READING</a:t>
                      </a:r>
                    </a:p>
                  </a:txBody>
                  <a:tcPr marL="322105" marR="193263" marT="193263" marB="193263"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it-IT" sz="2300" dirty="0" err="1">
                          <a:solidFill>
                            <a:schemeClr val="tx1">
                              <a:lumMod val="85000"/>
                              <a:lumOff val="15000"/>
                            </a:schemeClr>
                          </a:solidFill>
                        </a:rPr>
                        <a:t>Vds</a:t>
                      </a:r>
                      <a:r>
                        <a:rPr lang="it-IT" sz="2300" dirty="0">
                          <a:solidFill>
                            <a:schemeClr val="tx1">
                              <a:lumMod val="85000"/>
                              <a:lumOff val="15000"/>
                            </a:schemeClr>
                          </a:solidFill>
                        </a:rPr>
                        <a:t> = 0,1V</a:t>
                      </a:r>
                    </a:p>
                  </a:txBody>
                  <a:tcPr marL="322105" marR="193263" marT="193263" marB="193263" anchor="ctr">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1950018884"/>
                  </a:ext>
                </a:extLst>
              </a:tr>
            </a:tbl>
          </a:graphicData>
        </a:graphic>
      </p:graphicFrame>
    </p:spTree>
    <p:extLst>
      <p:ext uri="{BB962C8B-B14F-4D97-AF65-F5344CB8AC3E}">
        <p14:creationId xmlns:p14="http://schemas.microsoft.com/office/powerpoint/2010/main" val="106384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4A1F3E-3EF9-40CA-9E7E-3977BBA91FD9}"/>
              </a:ext>
            </a:extLst>
          </p:cNvPr>
          <p:cNvSpPr>
            <a:spLocks noGrp="1"/>
          </p:cNvSpPr>
          <p:nvPr>
            <p:ph type="title"/>
          </p:nvPr>
        </p:nvSpPr>
        <p:spPr>
          <a:xfrm>
            <a:off x="4365258" y="573436"/>
            <a:ext cx="3461484" cy="726388"/>
          </a:xfrm>
        </p:spPr>
        <p:txBody>
          <a:bodyPr>
            <a:normAutofit/>
          </a:bodyPr>
          <a:lstStyle/>
          <a:p>
            <a:r>
              <a:rPr lang="it-IT" sz="3200" b="1" dirty="0">
                <a:solidFill>
                  <a:srgbClr val="C00000"/>
                </a:solidFill>
                <a:latin typeface="+mn-lt"/>
              </a:rPr>
              <a:t>Confronto TRAM</a:t>
            </a:r>
          </a:p>
        </p:txBody>
      </p:sp>
      <p:pic>
        <p:nvPicPr>
          <p:cNvPr id="4" name="Immagine 3" descr="Immagine che contiene testo, mappa&#10;&#10;Descrizione generata automaticamente">
            <a:extLst>
              <a:ext uri="{FF2B5EF4-FFF2-40B4-BE49-F238E27FC236}">
                <a16:creationId xmlns:a16="http://schemas.microsoft.com/office/drawing/2014/main" id="{1B18273B-92B4-4FED-B6D9-8F381AD76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39" y="1473041"/>
            <a:ext cx="6581205" cy="4996841"/>
          </a:xfrm>
          <a:prstGeom prst="rect">
            <a:avLst/>
          </a:prstGeom>
          <a:ln>
            <a:solidFill>
              <a:schemeClr val="tx1"/>
            </a:solidFill>
          </a:ln>
        </p:spPr>
      </p:pic>
      <p:sp>
        <p:nvSpPr>
          <p:cNvPr id="5" name="CasellaDiTesto 4">
            <a:extLst>
              <a:ext uri="{FF2B5EF4-FFF2-40B4-BE49-F238E27FC236}">
                <a16:creationId xmlns:a16="http://schemas.microsoft.com/office/drawing/2014/main" id="{6B0A9C42-03E7-40EB-A0DA-1DFC0B1F4824}"/>
              </a:ext>
            </a:extLst>
          </p:cNvPr>
          <p:cNvSpPr txBox="1"/>
          <p:nvPr/>
        </p:nvSpPr>
        <p:spPr>
          <a:xfrm>
            <a:off x="2123239" y="2690336"/>
            <a:ext cx="2364750" cy="1477328"/>
          </a:xfrm>
          <a:prstGeom prst="rect">
            <a:avLst/>
          </a:prstGeom>
          <a:noFill/>
        </p:spPr>
        <p:txBody>
          <a:bodyPr wrap="none" rtlCol="0">
            <a:spAutoFit/>
          </a:bodyPr>
          <a:lstStyle/>
          <a:p>
            <a:pPr marL="285750" indent="-285750">
              <a:buFont typeface="Wingdings" panose="05000000000000000000" pitchFamily="2" charset="2"/>
              <a:buChar char="Ø"/>
            </a:pPr>
            <a:r>
              <a:rPr lang="it-IT" dirty="0"/>
              <a:t>T(H-BN) =  7,5nm;</a:t>
            </a:r>
          </a:p>
          <a:p>
            <a:pPr marL="285750" indent="-285750">
              <a:buFont typeface="Wingdings" panose="05000000000000000000" pitchFamily="2" charset="2"/>
              <a:buChar char="Ø"/>
            </a:pPr>
            <a:r>
              <a:rPr lang="it-IT" dirty="0"/>
              <a:t>L = 4µm;</a:t>
            </a:r>
          </a:p>
          <a:p>
            <a:pPr marL="285750" indent="-285750">
              <a:buFont typeface="Wingdings" panose="05000000000000000000" pitchFamily="2" charset="2"/>
              <a:buChar char="Ø"/>
            </a:pPr>
            <a:r>
              <a:rPr lang="it-IT" dirty="0"/>
              <a:t>W = 2µm;</a:t>
            </a:r>
          </a:p>
          <a:p>
            <a:pPr marL="285750" indent="-285750">
              <a:buFont typeface="Wingdings" panose="05000000000000000000" pitchFamily="2" charset="2"/>
              <a:buChar char="Ø"/>
            </a:pPr>
            <a:r>
              <a:rPr lang="it-IT" dirty="0" err="1"/>
              <a:t>Vds</a:t>
            </a:r>
            <a:r>
              <a:rPr lang="it-IT" dirty="0"/>
              <a:t> = ± 6V;</a:t>
            </a:r>
          </a:p>
          <a:p>
            <a:pPr marL="285750" indent="-285750">
              <a:buFont typeface="Wingdings" panose="05000000000000000000" pitchFamily="2" charset="2"/>
              <a:buChar char="Ø"/>
            </a:pPr>
            <a:r>
              <a:rPr lang="it-IT" dirty="0" err="1"/>
              <a:t>Vr</a:t>
            </a:r>
            <a:r>
              <a:rPr lang="it-IT" dirty="0"/>
              <a:t> = 0,1V</a:t>
            </a:r>
          </a:p>
        </p:txBody>
      </p:sp>
      <p:sp>
        <p:nvSpPr>
          <p:cNvPr id="6" name="Rettangolo 5">
            <a:extLst>
              <a:ext uri="{FF2B5EF4-FFF2-40B4-BE49-F238E27FC236}">
                <a16:creationId xmlns:a16="http://schemas.microsoft.com/office/drawing/2014/main" id="{4AADC518-D4E9-470F-AA31-FF7F2F09F016}"/>
              </a:ext>
            </a:extLst>
          </p:cNvPr>
          <p:cNvSpPr/>
          <p:nvPr/>
        </p:nvSpPr>
        <p:spPr>
          <a:xfrm>
            <a:off x="4705370" y="1473041"/>
            <a:ext cx="436901" cy="49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6944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3F76374-5BCE-490E-B970-5A60FEB18C6B}"/>
              </a:ext>
            </a:extLst>
          </p:cNvPr>
          <p:cNvSpPr txBox="1"/>
          <p:nvPr/>
        </p:nvSpPr>
        <p:spPr>
          <a:xfrm>
            <a:off x="3959201" y="656042"/>
            <a:ext cx="4273597" cy="728099"/>
          </a:xfrm>
          <a:prstGeom prst="rect">
            <a:avLst/>
          </a:prstGeom>
        </p:spPr>
        <p:txBody>
          <a:bodyPr vert="horz" lIns="91440" tIns="45720" rIns="91440" bIns="45720" rtlCol="0" anchor="t">
            <a:normAutofit/>
          </a:bodyPr>
          <a:lstStyle/>
          <a:p>
            <a:pPr>
              <a:spcBef>
                <a:spcPct val="0"/>
              </a:spcBef>
              <a:spcAft>
                <a:spcPts val="600"/>
              </a:spcAft>
            </a:pPr>
            <a:r>
              <a:rPr lang="en-US" sz="3000" b="1" dirty="0" err="1">
                <a:solidFill>
                  <a:srgbClr val="C00000"/>
                </a:solidFill>
                <a:latin typeface="+mj-lt"/>
                <a:ea typeface="+mj-ea"/>
                <a:cs typeface="+mj-cs"/>
              </a:rPr>
              <a:t>MemTransistor</a:t>
            </a:r>
            <a:r>
              <a:rPr lang="en-US" sz="3000" b="1" dirty="0">
                <a:solidFill>
                  <a:srgbClr val="C00000"/>
                </a:solidFill>
                <a:latin typeface="+mj-lt"/>
                <a:ea typeface="+mj-ea"/>
                <a:cs typeface="+mj-cs"/>
              </a:rPr>
              <a:t> 1T1T</a:t>
            </a:r>
          </a:p>
        </p:txBody>
      </p:sp>
      <p:pic>
        <p:nvPicPr>
          <p:cNvPr id="4" name="Immagine 3" descr="Immagine che contiene screenshot&#10;&#10;Descrizione generata automaticamente">
            <a:extLst>
              <a:ext uri="{FF2B5EF4-FFF2-40B4-BE49-F238E27FC236}">
                <a16:creationId xmlns:a16="http://schemas.microsoft.com/office/drawing/2014/main" id="{96C4256B-162A-4738-8E18-1939A1E79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298" y="2567021"/>
            <a:ext cx="7428871" cy="3967017"/>
          </a:xfrm>
          <a:prstGeom prst="rect">
            <a:avLst/>
          </a:prstGeom>
        </p:spPr>
      </p:pic>
      <p:sp>
        <p:nvSpPr>
          <p:cNvPr id="7" name="CasellaDiTesto 6">
            <a:extLst>
              <a:ext uri="{FF2B5EF4-FFF2-40B4-BE49-F238E27FC236}">
                <a16:creationId xmlns:a16="http://schemas.microsoft.com/office/drawing/2014/main" id="{D832EB00-D308-4FEF-8E2B-BBF46E5DAAA9}"/>
              </a:ext>
            </a:extLst>
          </p:cNvPr>
          <p:cNvSpPr txBox="1"/>
          <p:nvPr/>
        </p:nvSpPr>
        <p:spPr>
          <a:xfrm>
            <a:off x="1678812" y="1384141"/>
            <a:ext cx="10045285" cy="923330"/>
          </a:xfrm>
          <a:prstGeom prst="rect">
            <a:avLst/>
          </a:prstGeom>
          <a:noFill/>
        </p:spPr>
        <p:txBody>
          <a:bodyPr wrap="square" rtlCol="0">
            <a:spAutoFit/>
          </a:bodyPr>
          <a:lstStyle/>
          <a:p>
            <a:pPr algn="just"/>
            <a:r>
              <a:rPr lang="it-IT" dirty="0"/>
              <a:t>La cella di memoria 1T1T consiste di un transistor di controllo (CT) e un transistor di memoria (MT), in cui l'elettrodo di drain del MT è collegato elettricamente all'elettrodo di gate del CT, mentre l'elettrodo di source del CT è collegato </a:t>
            </a:r>
            <a:r>
              <a:rPr lang="it-IT"/>
              <a:t>elettricamente all'elettrodo </a:t>
            </a:r>
            <a:r>
              <a:rPr lang="it-IT" dirty="0"/>
              <a:t>di gate del MT.</a:t>
            </a:r>
          </a:p>
        </p:txBody>
      </p:sp>
    </p:spTree>
    <p:extLst>
      <p:ext uri="{BB962C8B-B14F-4D97-AF65-F5344CB8AC3E}">
        <p14:creationId xmlns:p14="http://schemas.microsoft.com/office/powerpoint/2010/main" val="860737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Titolo 3">
            <a:extLst>
              <a:ext uri="{FF2B5EF4-FFF2-40B4-BE49-F238E27FC236}">
                <a16:creationId xmlns:a16="http://schemas.microsoft.com/office/drawing/2014/main" id="{C852CA15-0A40-4F94-8229-178D73BD7BF3}"/>
              </a:ext>
            </a:extLst>
          </p:cNvPr>
          <p:cNvSpPr>
            <a:spLocks noGrp="1"/>
          </p:cNvSpPr>
          <p:nvPr>
            <p:ph type="title"/>
          </p:nvPr>
        </p:nvSpPr>
        <p:spPr>
          <a:xfrm>
            <a:off x="1843391" y="624110"/>
            <a:ext cx="9383408" cy="1280890"/>
          </a:xfrm>
        </p:spPr>
        <p:txBody>
          <a:bodyPr vert="horz" lIns="91440" tIns="45720" rIns="91440" bIns="45720" rtlCol="0">
            <a:normAutofit/>
          </a:bodyPr>
          <a:lstStyle/>
          <a:p>
            <a:r>
              <a:rPr lang="en-US" b="1">
                <a:solidFill>
                  <a:schemeClr val="bg1"/>
                </a:solidFill>
              </a:rPr>
              <a:t>Problemi</a:t>
            </a:r>
          </a:p>
        </p:txBody>
      </p:sp>
      <p:sp>
        <p:nvSpPr>
          <p:cNvPr id="25"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7" name="CasellaDiTesto 2">
            <a:extLst>
              <a:ext uri="{FF2B5EF4-FFF2-40B4-BE49-F238E27FC236}">
                <a16:creationId xmlns:a16="http://schemas.microsoft.com/office/drawing/2014/main" id="{775A6134-D25A-420E-8381-B2FCE172E210}"/>
              </a:ext>
            </a:extLst>
          </p:cNvPr>
          <p:cNvGraphicFramePr/>
          <p:nvPr>
            <p:extLst>
              <p:ext uri="{D42A27DB-BD31-4B8C-83A1-F6EECF244321}">
                <p14:modId xmlns:p14="http://schemas.microsoft.com/office/powerpoint/2010/main" val="887493266"/>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05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9" name="Group 50">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2"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3"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4"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5"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6"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7"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8"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9"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0"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1"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2"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3"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0" name="Group 64">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6"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7"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8"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9"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0"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1"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2"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3"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4"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5"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6"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7"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1" name="Rectangle 78">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93" name="Rectangle 82">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84">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CasellaDiTesto 1">
            <a:extLst>
              <a:ext uri="{FF2B5EF4-FFF2-40B4-BE49-F238E27FC236}">
                <a16:creationId xmlns:a16="http://schemas.microsoft.com/office/drawing/2014/main" id="{5A6A6495-2DA1-4469-9ABD-51A3F4EB5867}"/>
              </a:ext>
            </a:extLst>
          </p:cNvPr>
          <p:cNvSpPr txBox="1"/>
          <p:nvPr/>
        </p:nvSpPr>
        <p:spPr>
          <a:xfrm>
            <a:off x="1843391" y="624110"/>
            <a:ext cx="9383408" cy="128089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bg1"/>
                </a:solidFill>
                <a:latin typeface="+mj-lt"/>
                <a:ea typeface="+mj-ea"/>
                <a:cs typeface="+mj-cs"/>
              </a:rPr>
              <a:t>Mercato</a:t>
            </a:r>
          </a:p>
        </p:txBody>
      </p:sp>
      <p:sp>
        <p:nvSpPr>
          <p:cNvPr id="95"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asellaDiTesto 2">
            <a:extLst>
              <a:ext uri="{FF2B5EF4-FFF2-40B4-BE49-F238E27FC236}">
                <a16:creationId xmlns:a16="http://schemas.microsoft.com/office/drawing/2014/main" id="{CFB6C228-C2D3-4EB3-A5AD-D87CCAD1B5F8}"/>
              </a:ext>
            </a:extLst>
          </p:cNvPr>
          <p:cNvGraphicFramePr/>
          <p:nvPr>
            <p:extLst>
              <p:ext uri="{D42A27DB-BD31-4B8C-83A1-F6EECF244321}">
                <p14:modId xmlns:p14="http://schemas.microsoft.com/office/powerpoint/2010/main" val="414213485"/>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693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1"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2"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3"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5"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6"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7"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8"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9"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10"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11"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12"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4" name="Group 113">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15"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6"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7"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8"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9"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0"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21"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22"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3"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4"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5"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6"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8" name="Rectangle 127">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0"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37" name="Rectangle 131">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CasellaDiTesto 1">
            <a:extLst>
              <a:ext uri="{FF2B5EF4-FFF2-40B4-BE49-F238E27FC236}">
                <a16:creationId xmlns:a16="http://schemas.microsoft.com/office/drawing/2014/main" id="{74C9037E-CACF-4FE1-9356-73603BE8C72B}"/>
              </a:ext>
            </a:extLst>
          </p:cNvPr>
          <p:cNvSpPr txBox="1"/>
          <p:nvPr/>
        </p:nvSpPr>
        <p:spPr>
          <a:xfrm>
            <a:off x="2596638" y="4261281"/>
            <a:ext cx="8911687" cy="778589"/>
          </a:xfrm>
          <a:prstGeom prst="rect">
            <a:avLst/>
          </a:prstGeom>
        </p:spPr>
        <p:txBody>
          <a:bodyPr vert="horz" lIns="91440" tIns="45720" rIns="91440" bIns="45720" rtlCol="0" anchor="b">
            <a:normAutofit/>
          </a:bodyPr>
          <a:lstStyle/>
          <a:p>
            <a:pPr>
              <a:spcBef>
                <a:spcPct val="0"/>
              </a:spcBef>
              <a:spcAft>
                <a:spcPts val="600"/>
              </a:spcAft>
            </a:pPr>
            <a:r>
              <a:rPr lang="en-US" sz="3200" b="1" dirty="0">
                <a:solidFill>
                  <a:srgbClr val="C00000"/>
                </a:solidFill>
                <a:latin typeface="+mj-lt"/>
                <a:ea typeface="+mj-ea"/>
                <a:cs typeface="+mj-cs"/>
              </a:rPr>
              <a:t>Mercato</a:t>
            </a:r>
          </a:p>
        </p:txBody>
      </p:sp>
      <p:sp>
        <p:nvSpPr>
          <p:cNvPr id="138" name="Rectangle 133">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4B555D"/>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AD80082C-5E46-43A8-9AF7-CD9DC1187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4" y="897342"/>
            <a:ext cx="4668063" cy="2812506"/>
          </a:xfrm>
          <a:prstGeom prst="rect">
            <a:avLst/>
          </a:prstGeom>
        </p:spPr>
      </p:pic>
      <p:pic>
        <p:nvPicPr>
          <p:cNvPr id="6" name="Immagine 5">
            <a:extLst>
              <a:ext uri="{FF2B5EF4-FFF2-40B4-BE49-F238E27FC236}">
                <a16:creationId xmlns:a16="http://schemas.microsoft.com/office/drawing/2014/main" id="{F140A8B9-6348-4620-97AD-C1D7F6BF2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249" y="1085528"/>
            <a:ext cx="4668767" cy="2719556"/>
          </a:xfrm>
          <a:prstGeom prst="rect">
            <a:avLst/>
          </a:prstGeom>
        </p:spPr>
      </p:pic>
      <p:sp>
        <p:nvSpPr>
          <p:cNvPr id="136"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CasellaDiTesto 2">
            <a:extLst>
              <a:ext uri="{FF2B5EF4-FFF2-40B4-BE49-F238E27FC236}">
                <a16:creationId xmlns:a16="http://schemas.microsoft.com/office/drawing/2014/main" id="{EBD7D2A9-8D42-4FB5-8976-A324D3D8698F}"/>
              </a:ext>
            </a:extLst>
          </p:cNvPr>
          <p:cNvSpPr txBox="1"/>
          <p:nvPr/>
        </p:nvSpPr>
        <p:spPr>
          <a:xfrm>
            <a:off x="2592925" y="5290712"/>
            <a:ext cx="8915400" cy="1280890"/>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dirty="0">
                <a:solidFill>
                  <a:schemeClr val="tx1">
                    <a:lumMod val="75000"/>
                    <a:lumOff val="25000"/>
                  </a:schemeClr>
                </a:solidFill>
              </a:rPr>
              <a:t> </a:t>
            </a:r>
            <a:r>
              <a:rPr lang="en-US" dirty="0"/>
              <a:t>Nel 2016 </a:t>
            </a:r>
            <a:r>
              <a:rPr lang="en-US" dirty="0" err="1"/>
              <a:t>il</a:t>
            </a:r>
            <a:r>
              <a:rPr lang="en-US" dirty="0"/>
              <a:t> </a:t>
            </a:r>
            <a:r>
              <a:rPr lang="en-US" dirty="0" err="1"/>
              <a:t>settore</a:t>
            </a:r>
            <a:r>
              <a:rPr lang="en-US" dirty="0"/>
              <a:t> del </a:t>
            </a:r>
            <a:r>
              <a:rPr lang="en-US" dirty="0" err="1"/>
              <a:t>grafene</a:t>
            </a:r>
            <a:r>
              <a:rPr lang="en-US" dirty="0"/>
              <a:t> ha </a:t>
            </a:r>
            <a:r>
              <a:rPr lang="en-US" dirty="0" err="1"/>
              <a:t>ricevuto</a:t>
            </a:r>
            <a:r>
              <a:rPr lang="en-US" dirty="0"/>
              <a:t> una </a:t>
            </a:r>
            <a:r>
              <a:rPr lang="en-US" dirty="0" err="1"/>
              <a:t>valutazione</a:t>
            </a:r>
            <a:r>
              <a:rPr lang="en-US" dirty="0"/>
              <a:t> di 20 </a:t>
            </a:r>
            <a:r>
              <a:rPr lang="en-US" dirty="0" err="1"/>
              <a:t>milioni</a:t>
            </a:r>
            <a:r>
              <a:rPr lang="en-US" dirty="0"/>
              <a:t> di </a:t>
            </a:r>
            <a:r>
              <a:rPr lang="en-US" dirty="0" err="1"/>
              <a:t>dollari</a:t>
            </a:r>
            <a:r>
              <a:rPr lang="en-US" dirty="0"/>
              <a:t>.</a:t>
            </a:r>
          </a:p>
          <a:p>
            <a:pPr>
              <a:spcBef>
                <a:spcPts val="1000"/>
              </a:spcBef>
              <a:buClr>
                <a:schemeClr val="accent1"/>
              </a:buClr>
              <a:buFont typeface="Wingdings 3" charset="2"/>
              <a:buChar char=""/>
            </a:pPr>
            <a:r>
              <a:rPr lang="en-US" dirty="0"/>
              <a:t> </a:t>
            </a:r>
            <a:r>
              <a:rPr lang="en-US" dirty="0" err="1"/>
              <a:t>Previsto</a:t>
            </a:r>
            <a:r>
              <a:rPr lang="en-US" dirty="0"/>
              <a:t> un CAGR (Compound annual growth rate) del 35% </a:t>
            </a:r>
            <a:r>
              <a:rPr lang="en-US" dirty="0" err="1"/>
              <a:t>tra</a:t>
            </a:r>
            <a:r>
              <a:rPr lang="en-US" dirty="0"/>
              <a:t> </a:t>
            </a:r>
            <a:r>
              <a:rPr lang="en-US" dirty="0" err="1"/>
              <a:t>il</a:t>
            </a:r>
            <a:r>
              <a:rPr lang="en-US" dirty="0"/>
              <a:t> 2017/2025</a:t>
            </a:r>
          </a:p>
        </p:txBody>
      </p:sp>
    </p:spTree>
    <p:extLst>
      <p:ext uri="{BB962C8B-B14F-4D97-AF65-F5344CB8AC3E}">
        <p14:creationId xmlns:p14="http://schemas.microsoft.com/office/powerpoint/2010/main" val="361762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7805575-8A56-4D3E-B3A9-502A8C5EFF42}"/>
              </a:ext>
            </a:extLst>
          </p:cNvPr>
          <p:cNvSpPr txBox="1">
            <a:spLocks noGrp="1"/>
          </p:cNvSpPr>
          <p:nvPr>
            <p:ph type="title"/>
          </p:nvPr>
        </p:nvSpPr>
        <p:spPr>
          <a:xfrm>
            <a:off x="2914506" y="621528"/>
            <a:ext cx="6362987" cy="585865"/>
          </a:xfrm>
          <a:prstGeom prst="rect">
            <a:avLst/>
          </a:prstGeom>
        </p:spPr>
        <p:txBody>
          <a:bodyPr vert="horz" lIns="91440" tIns="45720" rIns="91440" bIns="45720" rtlCol="0" anchor="b">
            <a:normAutofit/>
          </a:bodyPr>
          <a:lstStyle/>
          <a:p>
            <a:pPr>
              <a:spcBef>
                <a:spcPct val="0"/>
              </a:spcBef>
              <a:spcAft>
                <a:spcPts val="600"/>
              </a:spcAft>
            </a:pPr>
            <a:r>
              <a:rPr lang="en-US" sz="3200" b="1" dirty="0">
                <a:solidFill>
                  <a:srgbClr val="C00000"/>
                </a:solidFill>
                <a:latin typeface="+mj-lt"/>
                <a:ea typeface="+mj-ea"/>
                <a:cs typeface="+mj-cs"/>
              </a:rPr>
              <a:t>Interesse e </a:t>
            </a:r>
            <a:r>
              <a:rPr lang="en-US" sz="3200" b="1" dirty="0" err="1">
                <a:solidFill>
                  <a:srgbClr val="C00000"/>
                </a:solidFill>
                <a:latin typeface="+mj-lt"/>
                <a:ea typeface="+mj-ea"/>
                <a:cs typeface="+mj-cs"/>
              </a:rPr>
              <a:t>ricerca</a:t>
            </a:r>
            <a:endParaRPr lang="en-US" sz="3200" b="1" dirty="0">
              <a:solidFill>
                <a:srgbClr val="C00000"/>
              </a:solidFill>
              <a:latin typeface="+mj-lt"/>
              <a:ea typeface="+mj-ea"/>
              <a:cs typeface="+mj-cs"/>
            </a:endParaRPr>
          </a:p>
        </p:txBody>
      </p:sp>
      <p:pic>
        <p:nvPicPr>
          <p:cNvPr id="4" name="Immagine 3" descr="Immagine che contiene screenshot&#10;&#10;Descrizione generata automaticamente">
            <a:extLst>
              <a:ext uri="{FF2B5EF4-FFF2-40B4-BE49-F238E27FC236}">
                <a16:creationId xmlns:a16="http://schemas.microsoft.com/office/drawing/2014/main" id="{BF3758F2-95C0-41BC-8327-AE422E70F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13" y="1286346"/>
            <a:ext cx="7077973" cy="5396953"/>
          </a:xfrm>
          <a:prstGeom prst="rect">
            <a:avLst/>
          </a:prstGeom>
        </p:spPr>
      </p:pic>
    </p:spTree>
    <p:extLst>
      <p:ext uri="{BB962C8B-B14F-4D97-AF65-F5344CB8AC3E}">
        <p14:creationId xmlns:p14="http://schemas.microsoft.com/office/powerpoint/2010/main" val="151919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F9F2E4DF-7577-4AD4-AC29-F5E30C6680E5}"/>
              </a:ext>
            </a:extLst>
          </p:cNvPr>
          <p:cNvSpPr>
            <a:spLocks noGrp="1"/>
          </p:cNvSpPr>
          <p:nvPr>
            <p:ph type="title"/>
          </p:nvPr>
        </p:nvSpPr>
        <p:spPr>
          <a:xfrm>
            <a:off x="3953311" y="626145"/>
            <a:ext cx="4285377" cy="634419"/>
          </a:xfrm>
        </p:spPr>
        <p:txBody>
          <a:bodyPr>
            <a:normAutofit fontScale="90000"/>
          </a:bodyPr>
          <a:lstStyle/>
          <a:p>
            <a:r>
              <a:rPr lang="it-IT" b="1" dirty="0">
                <a:solidFill>
                  <a:srgbClr val="C00000"/>
                </a:solidFill>
              </a:rPr>
              <a:t>Challenges</a:t>
            </a:r>
          </a:p>
        </p:txBody>
      </p:sp>
      <mc:AlternateContent xmlns:mc="http://schemas.openxmlformats.org/markup-compatibility/2006" xmlns:a14="http://schemas.microsoft.com/office/drawing/2010/main">
        <mc:Choice Requires="a14">
          <p:graphicFrame>
            <p:nvGraphicFramePr>
              <p:cNvPr id="4" name="Tabella 3">
                <a:extLst>
                  <a:ext uri="{FF2B5EF4-FFF2-40B4-BE49-F238E27FC236}">
                    <a16:creationId xmlns:a16="http://schemas.microsoft.com/office/drawing/2014/main" id="{B43050DF-AE2A-4E0D-BE7F-65EDEE1C6097}"/>
                  </a:ext>
                </a:extLst>
              </p:cNvPr>
              <p:cNvGraphicFramePr>
                <a:graphicFrameLocks noGrp="1"/>
              </p:cNvGraphicFramePr>
              <p:nvPr>
                <p:extLst>
                  <p:ext uri="{D42A27DB-BD31-4B8C-83A1-F6EECF244321}">
                    <p14:modId xmlns:p14="http://schemas.microsoft.com/office/powerpoint/2010/main" val="3765417571"/>
                  </p:ext>
                </p:extLst>
              </p:nvPr>
            </p:nvGraphicFramePr>
            <p:xfrm>
              <a:off x="1392703" y="1774743"/>
              <a:ext cx="9988060" cy="4489965"/>
            </p:xfrm>
            <a:graphic>
              <a:graphicData uri="http://schemas.openxmlformats.org/drawingml/2006/table">
                <a:tbl>
                  <a:tblPr firstRow="1" bandRow="1">
                    <a:tableStyleId>{72833802-FEF1-4C79-8D5D-14CF1EAF98D9}</a:tableStyleId>
                  </a:tblPr>
                  <a:tblGrid>
                    <a:gridCol w="3362177">
                      <a:extLst>
                        <a:ext uri="{9D8B030D-6E8A-4147-A177-3AD203B41FA5}">
                          <a16:colId xmlns:a16="http://schemas.microsoft.com/office/drawing/2014/main" val="2476189766"/>
                        </a:ext>
                      </a:extLst>
                    </a:gridCol>
                    <a:gridCol w="6625883">
                      <a:extLst>
                        <a:ext uri="{9D8B030D-6E8A-4147-A177-3AD203B41FA5}">
                          <a16:colId xmlns:a16="http://schemas.microsoft.com/office/drawing/2014/main" val="1343386384"/>
                        </a:ext>
                      </a:extLst>
                    </a:gridCol>
                  </a:tblGrid>
                  <a:tr h="466605">
                    <a:tc>
                      <a:txBody>
                        <a:bodyPr/>
                        <a:lstStyle/>
                        <a:p>
                          <a:pPr algn="ctr"/>
                          <a:r>
                            <a:rPr lang="it-IT" dirty="0"/>
                            <a:t>Categoria</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a:solidFill>
                                <a:schemeClr val="bg1"/>
                              </a:solidFill>
                              <a:latin typeface="Arial" panose="020B0604020202020204" pitchFamily="34" charset="0"/>
                              <a:cs typeface="Arial" panose="020B0604020202020204" pitchFamily="34" charset="0"/>
                            </a:rPr>
                            <a:t>Sfide</a:t>
                          </a:r>
                        </a:p>
                      </a:txBody>
                      <a:tcPr anchor="ctr"/>
                    </a:tc>
                    <a:extLst>
                      <a:ext uri="{0D108BD9-81ED-4DB2-BD59-A6C34878D82A}">
                        <a16:rowId xmlns:a16="http://schemas.microsoft.com/office/drawing/2014/main" val="2060957516"/>
                      </a:ext>
                    </a:extLst>
                  </a:tr>
                  <a:tr h="466605">
                    <a:tc>
                      <a:txBody>
                        <a:bodyPr/>
                        <a:lstStyle/>
                        <a:p>
                          <a:pPr marL="0" indent="0" algn="ctr">
                            <a:buFont typeface="Arial" panose="020B0604020202020204" pitchFamily="34" charset="0"/>
                            <a:buNone/>
                          </a:pPr>
                          <a:r>
                            <a:rPr lang="it-IT" dirty="0">
                              <a:latin typeface="Arial" panose="020B0604020202020204" pitchFamily="34" charset="0"/>
                              <a:cs typeface="Arial" panose="020B0604020202020204" pitchFamily="34" charset="0"/>
                            </a:rPr>
                            <a:t>Produzione</a:t>
                          </a:r>
                        </a:p>
                      </a:txBody>
                      <a:tcPr anchor="ctr"/>
                    </a:tc>
                    <a:tc>
                      <a:txBody>
                        <a:bodyPr/>
                        <a:lstStyle/>
                        <a:p>
                          <a:pPr algn="ctr"/>
                          <a:r>
                            <a:rPr lang="it-IT" dirty="0">
                              <a:latin typeface="Arial" panose="020B0604020202020204" pitchFamily="34" charset="0"/>
                              <a:cs typeface="Arial" panose="020B0604020202020204" pitchFamily="34" charset="0"/>
                            </a:rPr>
                            <a:t>controllo di doping;</a:t>
                          </a:r>
                        </a:p>
                        <a:p>
                          <a:pPr algn="ctr"/>
                          <a:r>
                            <a:rPr lang="it-IT" dirty="0">
                              <a:latin typeface="Arial" panose="020B0604020202020204" pitchFamily="34" charset="0"/>
                              <a:cs typeface="Arial" panose="020B0604020202020204" pitchFamily="34" charset="0"/>
                            </a:rPr>
                            <a:t> controllo interfaccia metallo/semiconduttore</a:t>
                          </a:r>
                        </a:p>
                        <a:p>
                          <a:pPr algn="ctr"/>
                          <a:r>
                            <a:rPr lang="it-IT" dirty="0">
                              <a:latin typeface="Arial" panose="020B0604020202020204" pitchFamily="34" charset="0"/>
                              <a:cs typeface="Arial" panose="020B0604020202020204" pitchFamily="34" charset="0"/>
                            </a:rPr>
                            <a:t>Realizzare dispositivi con performance uniformi</a:t>
                          </a:r>
                        </a:p>
                      </a:txBody>
                      <a:tcPr anchor="ctr"/>
                    </a:tc>
                    <a:extLst>
                      <a:ext uri="{0D108BD9-81ED-4DB2-BD59-A6C34878D82A}">
                        <a16:rowId xmlns:a16="http://schemas.microsoft.com/office/drawing/2014/main" val="1941047097"/>
                      </a:ext>
                    </a:extLst>
                  </a:tr>
                  <a:tr h="466605">
                    <a:tc>
                      <a:txBody>
                        <a:bodyPr/>
                        <a:lstStyle/>
                        <a:p>
                          <a:pPr algn="ctr"/>
                          <a:r>
                            <a:rPr lang="it-IT" dirty="0">
                              <a:latin typeface="Arial" panose="020B0604020202020204" pitchFamily="34" charset="0"/>
                              <a:cs typeface="Arial" panose="020B0604020202020204" pitchFamily="34" charset="0"/>
                            </a:rPr>
                            <a:t>High Performance</a:t>
                          </a:r>
                        </a:p>
                      </a:txBody>
                      <a:tcPr anchor="ctr"/>
                    </a:tc>
                    <a:tc>
                      <a:txBody>
                        <a:bodyPr/>
                        <a:lstStyle/>
                        <a:p>
                          <a:pPr algn="ctr"/>
                          <a:r>
                            <a:rPr lang="it-IT" dirty="0">
                              <a:latin typeface="Arial" panose="020B0604020202020204" pitchFamily="34" charset="0"/>
                              <a:cs typeface="Arial" panose="020B0604020202020204" pitchFamily="34" charset="0"/>
                            </a:rPr>
                            <a:t>Fabbricare canali ultracorti L &lt; 10nm;</a:t>
                          </a:r>
                        </a:p>
                        <a:p>
                          <a:pPr algn="ctr"/>
                          <a:r>
                            <a:rPr lang="it-IT" dirty="0">
                              <a:latin typeface="Arial" panose="020B0604020202020204" pitchFamily="34" charset="0"/>
                              <a:cs typeface="Arial" panose="020B0604020202020204" pitchFamily="34" charset="0"/>
                            </a:rPr>
                            <a:t>Nuovi principi per ridurre </a:t>
                          </a:r>
                          <a:r>
                            <a:rPr lang="it-IT" dirty="0" err="1">
                              <a:latin typeface="Arial" panose="020B0604020202020204" pitchFamily="34" charset="0"/>
                              <a:cs typeface="Arial" panose="020B0604020202020204" pitchFamily="34" charset="0"/>
                            </a:rPr>
                            <a:t>Vdd</a:t>
                          </a:r>
                          <a:r>
                            <a:rPr lang="it-IT" dirty="0">
                              <a:latin typeface="Arial" panose="020B0604020202020204" pitchFamily="34" charset="0"/>
                              <a:cs typeface="Arial" panose="020B0604020202020204" pitchFamily="34" charset="0"/>
                            </a:rPr>
                            <a:t> e SS;</a:t>
                          </a:r>
                        </a:p>
                        <a:p>
                          <a:pPr algn="ctr"/>
                          <a:r>
                            <a:rPr lang="it-IT" dirty="0">
                              <a:latin typeface="Arial" panose="020B0604020202020204" pitchFamily="34" charset="0"/>
                              <a:cs typeface="Arial" panose="020B0604020202020204" pitchFamily="34" charset="0"/>
                            </a:rPr>
                            <a:t>Buona resistenza ohmica dei contatti e bassa resistenza parassita Drain-Source</a:t>
                          </a:r>
                        </a:p>
                      </a:txBody>
                      <a:tcPr anchor="ctr"/>
                    </a:tc>
                    <a:extLst>
                      <a:ext uri="{0D108BD9-81ED-4DB2-BD59-A6C34878D82A}">
                        <a16:rowId xmlns:a16="http://schemas.microsoft.com/office/drawing/2014/main" val="2780851109"/>
                      </a:ext>
                    </a:extLst>
                  </a:tr>
                  <a:tr h="466605">
                    <a:tc>
                      <a:txBody>
                        <a:bodyPr/>
                        <a:lstStyle/>
                        <a:p>
                          <a:pPr algn="ctr"/>
                          <a:endParaRPr lang="it-IT" dirty="0">
                            <a:latin typeface="Arial" panose="020B0604020202020204" pitchFamily="34" charset="0"/>
                            <a:cs typeface="Arial" panose="020B0604020202020204" pitchFamily="34" charset="0"/>
                          </a:endParaRPr>
                        </a:p>
                        <a:p>
                          <a:pPr algn="ctr"/>
                          <a:r>
                            <a:rPr lang="it-IT" dirty="0">
                              <a:latin typeface="Arial" panose="020B0604020202020204" pitchFamily="34" charset="0"/>
                              <a:cs typeface="Arial" panose="020B0604020202020204" pitchFamily="34" charset="0"/>
                            </a:rPr>
                            <a:t>Low Power</a:t>
                          </a:r>
                        </a:p>
                      </a:txBody>
                      <a:tcPr anchor="ctr"/>
                    </a:tc>
                    <a:tc>
                      <a:txBody>
                        <a:bodyPr/>
                        <a:lstStyle/>
                        <a:p>
                          <a:pPr algn="ctr"/>
                          <a:endParaRPr lang="it-IT" dirty="0"/>
                        </a:p>
                        <a:p>
                          <a:pPr algn="ctr"/>
                          <a:r>
                            <a:rPr lang="it-IT" dirty="0">
                              <a:latin typeface="Arial" panose="020B0604020202020204" pitchFamily="34" charset="0"/>
                              <a:cs typeface="Arial" panose="020B0604020202020204" pitchFamily="34" charset="0"/>
                            </a:rPr>
                            <a:t>Stati di interfaccia bassi per ridurre SS</a:t>
                          </a:r>
                        </a:p>
                      </a:txBody>
                      <a:tcPr anchor="ctr"/>
                    </a:tc>
                    <a:extLst>
                      <a:ext uri="{0D108BD9-81ED-4DB2-BD59-A6C34878D82A}">
                        <a16:rowId xmlns:a16="http://schemas.microsoft.com/office/drawing/2014/main" val="3580108642"/>
                      </a:ext>
                    </a:extLst>
                  </a:tr>
                  <a:tr h="466605">
                    <a:tc>
                      <a:txBody>
                        <a:bodyPr/>
                        <a:lstStyle/>
                        <a:p>
                          <a:pPr algn="ctr"/>
                          <a:r>
                            <a:rPr lang="it-IT" dirty="0">
                              <a:latin typeface="Arial" panose="020B0604020202020204" pitchFamily="34" charset="0"/>
                              <a:cs typeface="Arial" panose="020B0604020202020204" pitchFamily="34" charset="0"/>
                            </a:rPr>
                            <a:t>Radiofrequenza</a:t>
                          </a:r>
                        </a:p>
                      </a:txBody>
                      <a:tcPr anchor="ctr"/>
                    </a:tc>
                    <a:tc>
                      <a:txBody>
                        <a:bodyPr/>
                        <a:lstStyle/>
                        <a:p>
                          <a:pPr algn="ctr"/>
                          <a:r>
                            <a:rPr lang="it-IT" dirty="0">
                              <a:latin typeface="Arial" panose="020B0604020202020204" pitchFamily="34" charset="0"/>
                              <a:cs typeface="Arial" panose="020B0604020202020204" pitchFamily="34" charset="0"/>
                            </a:rPr>
                            <a:t>Ridurre la resistenza dei contatti R&lt; 100</a:t>
                          </a:r>
                          <a:r>
                            <a:rPr lang="el-GR" dirty="0">
                              <a:latin typeface="Arial" panose="020B0604020202020204" pitchFamily="34" charset="0"/>
                              <a:cs typeface="Arial" panose="020B0604020202020204" pitchFamily="34" charset="0"/>
                            </a:rPr>
                            <a:t>Ωµ</a:t>
                          </a:r>
                          <a:r>
                            <a:rPr lang="it-IT" dirty="0">
                              <a:latin typeface="Arial" panose="020B0604020202020204" pitchFamily="34" charset="0"/>
                              <a:cs typeface="Arial" panose="020B0604020202020204" pitchFamily="34" charset="0"/>
                            </a:rPr>
                            <a:t>m;</a:t>
                          </a:r>
                        </a:p>
                        <a:p>
                          <a:pPr algn="ctr"/>
                          <a:r>
                            <a:rPr lang="it-IT" dirty="0">
                              <a:latin typeface="Arial" panose="020B0604020202020204" pitchFamily="34" charset="0"/>
                              <a:cs typeface="Arial" panose="020B0604020202020204" pitchFamily="34" charset="0"/>
                            </a:rPr>
                            <a:t>Ottenere </a:t>
                          </a: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𝐹</m:t>
                                  </m:r>
                                </m:e>
                                <m:sub>
                                  <m:r>
                                    <a:rPr lang="it-IT" b="0" i="1" smtClean="0">
                                      <a:latin typeface="Cambria Math" panose="02040503050406030204" pitchFamily="18" charset="0"/>
                                      <a:cs typeface="Arial" panose="020B0604020202020204" pitchFamily="34" charset="0"/>
                                    </a:rPr>
                                    <m:t>𝑚𝑎𝑥</m:t>
                                  </m:r>
                                </m:sub>
                              </m:sSub>
                            </m:oMath>
                          </a14:m>
                          <a:r>
                            <a:rPr lang="it-IT" dirty="0">
                              <a:latin typeface="Arial" panose="020B0604020202020204" pitchFamily="34" charset="0"/>
                              <a:cs typeface="Arial" panose="020B0604020202020204" pitchFamily="34" charset="0"/>
                            </a:rPr>
                            <a:t> nel range dei </a:t>
                          </a:r>
                          <a:r>
                            <a:rPr lang="it-IT" dirty="0" err="1">
                              <a:latin typeface="Arial" panose="020B0604020202020204" pitchFamily="34" charset="0"/>
                              <a:cs typeface="Arial" panose="020B0604020202020204" pitchFamily="34" charset="0"/>
                            </a:rPr>
                            <a:t>THz</a:t>
                          </a:r>
                          <a:endParaRPr lang="it-IT"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8620857"/>
                      </a:ext>
                    </a:extLst>
                  </a:tr>
                  <a:tr h="466605">
                    <a:tc>
                      <a:txBody>
                        <a:bodyPr/>
                        <a:lstStyle/>
                        <a:p>
                          <a:pPr algn="ctr"/>
                          <a:r>
                            <a:rPr lang="it-IT" dirty="0">
                              <a:latin typeface="Arial" panose="020B0604020202020204" pitchFamily="34" charset="0"/>
                              <a:cs typeface="Arial" panose="020B0604020202020204" pitchFamily="34" charset="0"/>
                            </a:rPr>
                            <a:t>Elettronica flessibile</a:t>
                          </a:r>
                        </a:p>
                      </a:txBody>
                      <a:tcPr anchor="ctr"/>
                    </a:tc>
                    <a:tc>
                      <a:txBody>
                        <a:bodyPr/>
                        <a:lstStyle/>
                        <a:p>
                          <a:pPr algn="ctr"/>
                          <a:r>
                            <a:rPr lang="it-IT" dirty="0">
                              <a:latin typeface="Arial" panose="020B0604020202020204" pitchFamily="34" charset="0"/>
                              <a:cs typeface="Arial" panose="020B0604020202020204" pitchFamily="34" charset="0"/>
                            </a:rPr>
                            <a:t>Migliorare la mobilità dei materiali;</a:t>
                          </a:r>
                        </a:p>
                        <a:p>
                          <a:pPr algn="ctr"/>
                          <a:r>
                            <a:rPr lang="it-IT" dirty="0"/>
                            <a:t>sviluppo di nuove tecnologie di fabbricazione dei dispositivi;</a:t>
                          </a:r>
                        </a:p>
                      </a:txBody>
                      <a:tcPr anchor="ctr"/>
                    </a:tc>
                    <a:extLst>
                      <a:ext uri="{0D108BD9-81ED-4DB2-BD59-A6C34878D82A}">
                        <a16:rowId xmlns:a16="http://schemas.microsoft.com/office/drawing/2014/main" val="580022160"/>
                      </a:ext>
                    </a:extLst>
                  </a:tr>
                </a:tbl>
              </a:graphicData>
            </a:graphic>
          </p:graphicFrame>
        </mc:Choice>
        <mc:Fallback xmlns="">
          <p:graphicFrame>
            <p:nvGraphicFramePr>
              <p:cNvPr id="4" name="Tabella 3">
                <a:extLst>
                  <a:ext uri="{FF2B5EF4-FFF2-40B4-BE49-F238E27FC236}">
                    <a16:creationId xmlns:a16="http://schemas.microsoft.com/office/drawing/2014/main" id="{B43050DF-AE2A-4E0D-BE7F-65EDEE1C6097}"/>
                  </a:ext>
                </a:extLst>
              </p:cNvPr>
              <p:cNvGraphicFramePr>
                <a:graphicFrameLocks noGrp="1"/>
              </p:cNvGraphicFramePr>
              <p:nvPr>
                <p:extLst>
                  <p:ext uri="{D42A27DB-BD31-4B8C-83A1-F6EECF244321}">
                    <p14:modId xmlns:p14="http://schemas.microsoft.com/office/powerpoint/2010/main" val="3765417571"/>
                  </p:ext>
                </p:extLst>
              </p:nvPr>
            </p:nvGraphicFramePr>
            <p:xfrm>
              <a:off x="1392703" y="1774743"/>
              <a:ext cx="9988060" cy="4489965"/>
            </p:xfrm>
            <a:graphic>
              <a:graphicData uri="http://schemas.openxmlformats.org/drawingml/2006/table">
                <a:tbl>
                  <a:tblPr firstRow="1" bandRow="1">
                    <a:tableStyleId>{72833802-FEF1-4C79-8D5D-14CF1EAF98D9}</a:tableStyleId>
                  </a:tblPr>
                  <a:tblGrid>
                    <a:gridCol w="3362177">
                      <a:extLst>
                        <a:ext uri="{9D8B030D-6E8A-4147-A177-3AD203B41FA5}">
                          <a16:colId xmlns:a16="http://schemas.microsoft.com/office/drawing/2014/main" val="2476189766"/>
                        </a:ext>
                      </a:extLst>
                    </a:gridCol>
                    <a:gridCol w="6625883">
                      <a:extLst>
                        <a:ext uri="{9D8B030D-6E8A-4147-A177-3AD203B41FA5}">
                          <a16:colId xmlns:a16="http://schemas.microsoft.com/office/drawing/2014/main" val="1343386384"/>
                        </a:ext>
                      </a:extLst>
                    </a:gridCol>
                  </a:tblGrid>
                  <a:tr h="466605">
                    <a:tc>
                      <a:txBody>
                        <a:bodyPr/>
                        <a:lstStyle/>
                        <a:p>
                          <a:pPr algn="ctr"/>
                          <a:r>
                            <a:rPr lang="it-IT" dirty="0"/>
                            <a:t>Categoria</a:t>
                          </a:r>
                          <a:endParaRPr lang="it-IT"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it-IT" dirty="0">
                              <a:solidFill>
                                <a:schemeClr val="bg1"/>
                              </a:solidFill>
                              <a:latin typeface="Arial" panose="020B0604020202020204" pitchFamily="34" charset="0"/>
                              <a:cs typeface="Arial" panose="020B0604020202020204" pitchFamily="34" charset="0"/>
                            </a:rPr>
                            <a:t>Sfide</a:t>
                          </a:r>
                        </a:p>
                      </a:txBody>
                      <a:tcPr anchor="ctr"/>
                    </a:tc>
                    <a:extLst>
                      <a:ext uri="{0D108BD9-81ED-4DB2-BD59-A6C34878D82A}">
                        <a16:rowId xmlns:a16="http://schemas.microsoft.com/office/drawing/2014/main" val="2060957516"/>
                      </a:ext>
                    </a:extLst>
                  </a:tr>
                  <a:tr h="914400">
                    <a:tc>
                      <a:txBody>
                        <a:bodyPr/>
                        <a:lstStyle/>
                        <a:p>
                          <a:pPr marL="0" indent="0" algn="ctr">
                            <a:buFont typeface="Arial" panose="020B0604020202020204" pitchFamily="34" charset="0"/>
                            <a:buNone/>
                          </a:pPr>
                          <a:r>
                            <a:rPr lang="it-IT" dirty="0">
                              <a:latin typeface="Arial" panose="020B0604020202020204" pitchFamily="34" charset="0"/>
                              <a:cs typeface="Arial" panose="020B0604020202020204" pitchFamily="34" charset="0"/>
                            </a:rPr>
                            <a:t>Produzione</a:t>
                          </a:r>
                        </a:p>
                      </a:txBody>
                      <a:tcPr anchor="ctr"/>
                    </a:tc>
                    <a:tc>
                      <a:txBody>
                        <a:bodyPr/>
                        <a:lstStyle/>
                        <a:p>
                          <a:pPr algn="ctr"/>
                          <a:r>
                            <a:rPr lang="it-IT" dirty="0">
                              <a:latin typeface="Arial" panose="020B0604020202020204" pitchFamily="34" charset="0"/>
                              <a:cs typeface="Arial" panose="020B0604020202020204" pitchFamily="34" charset="0"/>
                            </a:rPr>
                            <a:t>controllo di doping;</a:t>
                          </a:r>
                        </a:p>
                        <a:p>
                          <a:pPr algn="ctr"/>
                          <a:r>
                            <a:rPr lang="it-IT" dirty="0">
                              <a:latin typeface="Arial" panose="020B0604020202020204" pitchFamily="34" charset="0"/>
                              <a:cs typeface="Arial" panose="020B0604020202020204" pitchFamily="34" charset="0"/>
                            </a:rPr>
                            <a:t> controllo interfaccia metallo/semiconduttore</a:t>
                          </a:r>
                        </a:p>
                        <a:p>
                          <a:pPr algn="ctr"/>
                          <a:r>
                            <a:rPr lang="it-IT" dirty="0">
                              <a:latin typeface="Arial" panose="020B0604020202020204" pitchFamily="34" charset="0"/>
                              <a:cs typeface="Arial" panose="020B0604020202020204" pitchFamily="34" charset="0"/>
                            </a:rPr>
                            <a:t>Realizzare dispositivi con performance uniformi</a:t>
                          </a:r>
                        </a:p>
                      </a:txBody>
                      <a:tcPr anchor="ctr"/>
                    </a:tc>
                    <a:extLst>
                      <a:ext uri="{0D108BD9-81ED-4DB2-BD59-A6C34878D82A}">
                        <a16:rowId xmlns:a16="http://schemas.microsoft.com/office/drawing/2014/main" val="1941047097"/>
                      </a:ext>
                    </a:extLst>
                  </a:tr>
                  <a:tr h="1188720">
                    <a:tc>
                      <a:txBody>
                        <a:bodyPr/>
                        <a:lstStyle/>
                        <a:p>
                          <a:pPr algn="ctr"/>
                          <a:r>
                            <a:rPr lang="it-IT" dirty="0">
                              <a:latin typeface="Arial" panose="020B0604020202020204" pitchFamily="34" charset="0"/>
                              <a:cs typeface="Arial" panose="020B0604020202020204" pitchFamily="34" charset="0"/>
                            </a:rPr>
                            <a:t>High Performance</a:t>
                          </a:r>
                        </a:p>
                      </a:txBody>
                      <a:tcPr anchor="ctr"/>
                    </a:tc>
                    <a:tc>
                      <a:txBody>
                        <a:bodyPr/>
                        <a:lstStyle/>
                        <a:p>
                          <a:pPr algn="ctr"/>
                          <a:r>
                            <a:rPr lang="it-IT" dirty="0">
                              <a:latin typeface="Arial" panose="020B0604020202020204" pitchFamily="34" charset="0"/>
                              <a:cs typeface="Arial" panose="020B0604020202020204" pitchFamily="34" charset="0"/>
                            </a:rPr>
                            <a:t>Fabbricare canali ultracorti L &lt; 10nm;</a:t>
                          </a:r>
                        </a:p>
                        <a:p>
                          <a:pPr algn="ctr"/>
                          <a:r>
                            <a:rPr lang="it-IT" dirty="0">
                              <a:latin typeface="Arial" panose="020B0604020202020204" pitchFamily="34" charset="0"/>
                              <a:cs typeface="Arial" panose="020B0604020202020204" pitchFamily="34" charset="0"/>
                            </a:rPr>
                            <a:t>Nuovi principi per ridurre </a:t>
                          </a:r>
                          <a:r>
                            <a:rPr lang="it-IT" dirty="0" err="1">
                              <a:latin typeface="Arial" panose="020B0604020202020204" pitchFamily="34" charset="0"/>
                              <a:cs typeface="Arial" panose="020B0604020202020204" pitchFamily="34" charset="0"/>
                            </a:rPr>
                            <a:t>Vdd</a:t>
                          </a:r>
                          <a:r>
                            <a:rPr lang="it-IT" dirty="0">
                              <a:latin typeface="Arial" panose="020B0604020202020204" pitchFamily="34" charset="0"/>
                              <a:cs typeface="Arial" panose="020B0604020202020204" pitchFamily="34" charset="0"/>
                            </a:rPr>
                            <a:t> e SS;</a:t>
                          </a:r>
                        </a:p>
                        <a:p>
                          <a:pPr algn="ctr"/>
                          <a:r>
                            <a:rPr lang="it-IT" dirty="0">
                              <a:latin typeface="Arial" panose="020B0604020202020204" pitchFamily="34" charset="0"/>
                              <a:cs typeface="Arial" panose="020B0604020202020204" pitchFamily="34" charset="0"/>
                            </a:rPr>
                            <a:t>Buona resistenza ohmica dei contatti e bassa resistenza parassita Drain-Source</a:t>
                          </a:r>
                        </a:p>
                      </a:txBody>
                      <a:tcPr anchor="ctr"/>
                    </a:tc>
                    <a:extLst>
                      <a:ext uri="{0D108BD9-81ED-4DB2-BD59-A6C34878D82A}">
                        <a16:rowId xmlns:a16="http://schemas.microsoft.com/office/drawing/2014/main" val="2780851109"/>
                      </a:ext>
                    </a:extLst>
                  </a:tr>
                  <a:tr h="640080">
                    <a:tc>
                      <a:txBody>
                        <a:bodyPr/>
                        <a:lstStyle/>
                        <a:p>
                          <a:pPr algn="ctr"/>
                          <a:endParaRPr lang="it-IT" dirty="0">
                            <a:latin typeface="Arial" panose="020B0604020202020204" pitchFamily="34" charset="0"/>
                            <a:cs typeface="Arial" panose="020B0604020202020204" pitchFamily="34" charset="0"/>
                          </a:endParaRPr>
                        </a:p>
                        <a:p>
                          <a:pPr algn="ctr"/>
                          <a:r>
                            <a:rPr lang="it-IT" dirty="0">
                              <a:latin typeface="Arial" panose="020B0604020202020204" pitchFamily="34" charset="0"/>
                              <a:cs typeface="Arial" panose="020B0604020202020204" pitchFamily="34" charset="0"/>
                            </a:rPr>
                            <a:t>Low Power</a:t>
                          </a:r>
                        </a:p>
                      </a:txBody>
                      <a:tcPr anchor="ctr"/>
                    </a:tc>
                    <a:tc>
                      <a:txBody>
                        <a:bodyPr/>
                        <a:lstStyle/>
                        <a:p>
                          <a:pPr algn="ctr"/>
                          <a:endParaRPr lang="it-IT" dirty="0"/>
                        </a:p>
                        <a:p>
                          <a:pPr algn="ctr"/>
                          <a:r>
                            <a:rPr lang="it-IT" dirty="0">
                              <a:latin typeface="Arial" panose="020B0604020202020204" pitchFamily="34" charset="0"/>
                              <a:cs typeface="Arial" panose="020B0604020202020204" pitchFamily="34" charset="0"/>
                            </a:rPr>
                            <a:t>Stati di interfaccia bassi per ridurre SS</a:t>
                          </a:r>
                        </a:p>
                      </a:txBody>
                      <a:tcPr anchor="ctr"/>
                    </a:tc>
                    <a:extLst>
                      <a:ext uri="{0D108BD9-81ED-4DB2-BD59-A6C34878D82A}">
                        <a16:rowId xmlns:a16="http://schemas.microsoft.com/office/drawing/2014/main" val="3580108642"/>
                      </a:ext>
                    </a:extLst>
                  </a:tr>
                  <a:tr h="640080">
                    <a:tc>
                      <a:txBody>
                        <a:bodyPr/>
                        <a:lstStyle/>
                        <a:p>
                          <a:pPr algn="ctr"/>
                          <a:r>
                            <a:rPr lang="it-IT" dirty="0">
                              <a:latin typeface="Arial" panose="020B0604020202020204" pitchFamily="34" charset="0"/>
                              <a:cs typeface="Arial" panose="020B0604020202020204" pitchFamily="34" charset="0"/>
                            </a:rPr>
                            <a:t>Radiofrequenza</a:t>
                          </a:r>
                        </a:p>
                      </a:txBody>
                      <a:tcPr anchor="ctr"/>
                    </a:tc>
                    <a:tc>
                      <a:txBody>
                        <a:bodyPr/>
                        <a:lstStyle/>
                        <a:p>
                          <a:endParaRPr lang="it-IT"/>
                        </a:p>
                      </a:txBody>
                      <a:tcPr anchor="ctr">
                        <a:blipFill>
                          <a:blip r:embed="rId2"/>
                          <a:stretch>
                            <a:fillRect l="-50966" t="-503810" r="-184" b="-115238"/>
                          </a:stretch>
                        </a:blipFill>
                      </a:tcPr>
                    </a:tc>
                    <a:extLst>
                      <a:ext uri="{0D108BD9-81ED-4DB2-BD59-A6C34878D82A}">
                        <a16:rowId xmlns:a16="http://schemas.microsoft.com/office/drawing/2014/main" val="2338620857"/>
                      </a:ext>
                    </a:extLst>
                  </a:tr>
                  <a:tr h="640080">
                    <a:tc>
                      <a:txBody>
                        <a:bodyPr/>
                        <a:lstStyle/>
                        <a:p>
                          <a:pPr algn="ctr"/>
                          <a:r>
                            <a:rPr lang="it-IT" dirty="0">
                              <a:latin typeface="Arial" panose="020B0604020202020204" pitchFamily="34" charset="0"/>
                              <a:cs typeface="Arial" panose="020B0604020202020204" pitchFamily="34" charset="0"/>
                            </a:rPr>
                            <a:t>Elettronica flessibile</a:t>
                          </a:r>
                        </a:p>
                      </a:txBody>
                      <a:tcPr anchor="ctr"/>
                    </a:tc>
                    <a:tc>
                      <a:txBody>
                        <a:bodyPr/>
                        <a:lstStyle/>
                        <a:p>
                          <a:pPr algn="ctr"/>
                          <a:r>
                            <a:rPr lang="it-IT" dirty="0">
                              <a:latin typeface="Arial" panose="020B0604020202020204" pitchFamily="34" charset="0"/>
                              <a:cs typeface="Arial" panose="020B0604020202020204" pitchFamily="34" charset="0"/>
                            </a:rPr>
                            <a:t>Migliorare la mobilità dei materiali;</a:t>
                          </a:r>
                        </a:p>
                        <a:p>
                          <a:pPr algn="ctr"/>
                          <a:r>
                            <a:rPr lang="it-IT" dirty="0"/>
                            <a:t>sviluppo di nuove tecnologie di fabbricazione dei dispositivi;</a:t>
                          </a:r>
                        </a:p>
                      </a:txBody>
                      <a:tcPr anchor="ctr"/>
                    </a:tc>
                    <a:extLst>
                      <a:ext uri="{0D108BD9-81ED-4DB2-BD59-A6C34878D82A}">
                        <a16:rowId xmlns:a16="http://schemas.microsoft.com/office/drawing/2014/main" val="580022160"/>
                      </a:ext>
                    </a:extLst>
                  </a:tr>
                </a:tbl>
              </a:graphicData>
            </a:graphic>
          </p:graphicFrame>
        </mc:Fallback>
      </mc:AlternateContent>
    </p:spTree>
    <p:extLst>
      <p:ext uri="{BB962C8B-B14F-4D97-AF65-F5344CB8AC3E}">
        <p14:creationId xmlns:p14="http://schemas.microsoft.com/office/powerpoint/2010/main" val="4220816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2" name="Rectangle 41">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BBACDAA-ADA4-4761-8E03-425F8A00DA19}"/>
              </a:ext>
            </a:extLst>
          </p:cNvPr>
          <p:cNvSpPr>
            <a:spLocks noGrp="1"/>
          </p:cNvSpPr>
          <p:nvPr>
            <p:ph type="title"/>
          </p:nvPr>
        </p:nvSpPr>
        <p:spPr>
          <a:xfrm>
            <a:off x="1259893" y="3101093"/>
            <a:ext cx="2454052" cy="3029344"/>
          </a:xfrm>
        </p:spPr>
        <p:txBody>
          <a:bodyPr vert="horz" lIns="91440" tIns="45720" rIns="91440" bIns="45720" rtlCol="0" anchor="t">
            <a:normAutofit/>
          </a:bodyPr>
          <a:lstStyle/>
          <a:p>
            <a:pPr algn="l"/>
            <a:r>
              <a:rPr lang="en-US" sz="3000" b="1">
                <a:solidFill>
                  <a:schemeClr val="bg1"/>
                </a:solidFill>
              </a:rPr>
              <a:t>Conclusioni</a:t>
            </a:r>
          </a:p>
        </p:txBody>
      </p:sp>
      <p:sp>
        <p:nvSpPr>
          <p:cNvPr id="44"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6" name="Rectangle 45">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asellaDiTesto 2">
            <a:extLst>
              <a:ext uri="{FF2B5EF4-FFF2-40B4-BE49-F238E27FC236}">
                <a16:creationId xmlns:a16="http://schemas.microsoft.com/office/drawing/2014/main" id="{EECE1D41-9519-4393-862A-6358AC6A8E13}"/>
              </a:ext>
            </a:extLst>
          </p:cNvPr>
          <p:cNvGraphicFramePr/>
          <p:nvPr>
            <p:extLst>
              <p:ext uri="{D42A27DB-BD31-4B8C-83A1-F6EECF244321}">
                <p14:modId xmlns:p14="http://schemas.microsoft.com/office/powerpoint/2010/main" val="3807809742"/>
              </p:ext>
            </p:extLst>
          </p:nvPr>
        </p:nvGraphicFramePr>
        <p:xfrm>
          <a:off x="4683209" y="254591"/>
          <a:ext cx="7287877" cy="6103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432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3" name="Group 6">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4" name="Group 20">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5" name="Rectangle 34">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7"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40">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79" name="Straight Connector 42">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6"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80"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olo 1">
            <a:extLst>
              <a:ext uri="{FF2B5EF4-FFF2-40B4-BE49-F238E27FC236}">
                <a16:creationId xmlns:a16="http://schemas.microsoft.com/office/drawing/2014/main" id="{35DA6E39-0482-49B9-A2A6-8D54236DCB63}"/>
              </a:ext>
            </a:extLst>
          </p:cNvPr>
          <p:cNvSpPr>
            <a:spLocks noGrp="1"/>
          </p:cNvSpPr>
          <p:nvPr>
            <p:ph type="title"/>
          </p:nvPr>
        </p:nvSpPr>
        <p:spPr>
          <a:xfrm>
            <a:off x="5021326" y="1318591"/>
            <a:ext cx="5882201" cy="4220820"/>
          </a:xfrm>
        </p:spPr>
        <p:txBody>
          <a:bodyPr vert="horz" lIns="91440" tIns="45720" rIns="91440" bIns="45720" rtlCol="0" anchor="ctr">
            <a:normAutofit/>
          </a:bodyPr>
          <a:lstStyle/>
          <a:p>
            <a:pPr algn="l"/>
            <a:r>
              <a:rPr lang="en-US" sz="5400" b="1">
                <a:solidFill>
                  <a:schemeClr val="tx2">
                    <a:lumMod val="75000"/>
                  </a:schemeClr>
                </a:solidFill>
              </a:rPr>
              <a:t>Grazie per l’attenzione</a:t>
            </a:r>
          </a:p>
        </p:txBody>
      </p:sp>
    </p:spTree>
    <p:extLst>
      <p:ext uri="{BB962C8B-B14F-4D97-AF65-F5344CB8AC3E}">
        <p14:creationId xmlns:p14="http://schemas.microsoft.com/office/powerpoint/2010/main" val="111556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177CCAF3-F194-41C5-BACE-5E6AA5B68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16" y="1317205"/>
            <a:ext cx="8191794" cy="5380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ttangolo 3">
            <a:extLst>
              <a:ext uri="{FF2B5EF4-FFF2-40B4-BE49-F238E27FC236}">
                <a16:creationId xmlns:a16="http://schemas.microsoft.com/office/drawing/2014/main" id="{70158EFB-2CB1-4DE6-A66B-286D949CCE2F}"/>
              </a:ext>
            </a:extLst>
          </p:cNvPr>
          <p:cNvSpPr/>
          <p:nvPr/>
        </p:nvSpPr>
        <p:spPr>
          <a:xfrm>
            <a:off x="4114548" y="569960"/>
            <a:ext cx="3962904" cy="584775"/>
          </a:xfrm>
          <a:prstGeom prst="rect">
            <a:avLst/>
          </a:prstGeom>
        </p:spPr>
        <p:txBody>
          <a:bodyPr wrap="square">
            <a:spAutoFit/>
          </a:bodyPr>
          <a:lstStyle/>
          <a:p>
            <a:pPr algn="ctr"/>
            <a:r>
              <a:rPr lang="it-IT" sz="3200" b="1" dirty="0">
                <a:solidFill>
                  <a:srgbClr val="C00000"/>
                </a:solidFill>
                <a:latin typeface="Arial" panose="020B0604020202020204" pitchFamily="34" charset="0"/>
                <a:cs typeface="Arial" panose="020B0604020202020204" pitchFamily="34" charset="0"/>
              </a:rPr>
              <a:t>Trend tecnologico</a:t>
            </a:r>
          </a:p>
        </p:txBody>
      </p:sp>
    </p:spTree>
    <p:extLst>
      <p:ext uri="{BB962C8B-B14F-4D97-AF65-F5344CB8AC3E}">
        <p14:creationId xmlns:p14="http://schemas.microsoft.com/office/powerpoint/2010/main" val="1650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3F76374-5BCE-490E-B970-5A60FEB18C6B}"/>
              </a:ext>
            </a:extLst>
          </p:cNvPr>
          <p:cNvSpPr txBox="1"/>
          <p:nvPr/>
        </p:nvSpPr>
        <p:spPr>
          <a:xfrm>
            <a:off x="4831872" y="707733"/>
            <a:ext cx="2528256" cy="584775"/>
          </a:xfrm>
          <a:prstGeom prst="rect">
            <a:avLst/>
          </a:prstGeom>
          <a:noFill/>
        </p:spPr>
        <p:txBody>
          <a:bodyPr wrap="none" rtlCol="0">
            <a:spAutoFit/>
          </a:bodyPr>
          <a:lstStyle/>
          <a:p>
            <a:pPr algn="ctr"/>
            <a:r>
              <a:rPr lang="it-IT" sz="3200" b="1" dirty="0">
                <a:solidFill>
                  <a:srgbClr val="C00000"/>
                </a:solidFill>
              </a:rPr>
              <a:t>Motivazione</a:t>
            </a:r>
          </a:p>
        </p:txBody>
      </p:sp>
      <p:sp>
        <p:nvSpPr>
          <p:cNvPr id="3" name="CasellaDiTesto 2">
            <a:extLst>
              <a:ext uri="{FF2B5EF4-FFF2-40B4-BE49-F238E27FC236}">
                <a16:creationId xmlns:a16="http://schemas.microsoft.com/office/drawing/2014/main" id="{D692EF82-9325-4E7E-AAD7-74BFBF793744}"/>
              </a:ext>
            </a:extLst>
          </p:cNvPr>
          <p:cNvSpPr txBox="1"/>
          <p:nvPr/>
        </p:nvSpPr>
        <p:spPr>
          <a:xfrm>
            <a:off x="1674055" y="1443188"/>
            <a:ext cx="9519518" cy="92333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Per migliorare l’elettrostatica dei MOSFET è vantaggioso ridurre la lunghezza naturale per diminuire gli effetti indesiderati dovuti al canale corto. Con il silicio si sono raggiunti dei limiti fisici difficilmente superabili, da qui la ricerca su nuovi materiali 2D.</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CD634DB3-BD90-4E7D-AA24-81F72B9679C8}"/>
                  </a:ext>
                </a:extLst>
              </p:cNvPr>
              <p:cNvSpPr txBox="1"/>
              <p:nvPr/>
            </p:nvSpPr>
            <p:spPr>
              <a:xfrm>
                <a:off x="3915508" y="2944876"/>
                <a:ext cx="3742006"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3200" i="1" smtClean="0">
                          <a:latin typeface="Cambria Math" panose="02040503050406030204" pitchFamily="18" charset="0"/>
                        </a:rPr>
                        <m:t>𝜆</m:t>
                      </m:r>
                      <m:r>
                        <a:rPr lang="it-IT" sz="3200" i="1" smtClean="0">
                          <a:latin typeface="Cambria Math" panose="02040503050406030204" pitchFamily="18" charset="0"/>
                        </a:rPr>
                        <m:t>=</m:t>
                      </m:r>
                      <m:rad>
                        <m:radPr>
                          <m:degHide m:val="on"/>
                          <m:ctrlPr>
                            <a:rPr lang="it-IT" sz="3200" i="1" smtClean="0">
                              <a:latin typeface="Cambria Math" panose="02040503050406030204" pitchFamily="18" charset="0"/>
                            </a:rPr>
                          </m:ctrlPr>
                        </m:radPr>
                        <m:deg/>
                        <m:e>
                          <m:f>
                            <m:fPr>
                              <m:ctrlPr>
                                <a:rPr lang="it-IT" sz="3200" i="1" smtClean="0">
                                  <a:latin typeface="Cambria Math" panose="02040503050406030204" pitchFamily="18" charset="0"/>
                                </a:rPr>
                              </m:ctrlPr>
                            </m:fPr>
                            <m:num>
                              <m:sSub>
                                <m:sSubPr>
                                  <m:ctrlPr>
                                    <a:rPr lang="it-IT" sz="3200" i="1" smtClean="0">
                                      <a:latin typeface="Cambria Math" panose="02040503050406030204" pitchFamily="18" charset="0"/>
                                    </a:rPr>
                                  </m:ctrlPr>
                                </m:sSubPr>
                                <m:e>
                                  <m:r>
                                    <a:rPr lang="it-IT" sz="3200" i="1" smtClean="0">
                                      <a:latin typeface="Cambria Math" panose="02040503050406030204" pitchFamily="18" charset="0"/>
                                    </a:rPr>
                                    <m:t>𝜀</m:t>
                                  </m:r>
                                </m:e>
                                <m:sub>
                                  <m:r>
                                    <a:rPr lang="it-IT" sz="3200" b="0" i="1" smtClean="0">
                                      <a:latin typeface="Cambria Math" panose="02040503050406030204" pitchFamily="18" charset="0"/>
                                    </a:rPr>
                                    <m:t>𝑠</m:t>
                                  </m:r>
                                </m:sub>
                              </m:sSub>
                            </m:num>
                            <m:den>
                              <m:sSub>
                                <m:sSubPr>
                                  <m:ctrlPr>
                                    <a:rPr lang="it-IT" sz="3200" i="1">
                                      <a:latin typeface="Cambria Math" panose="02040503050406030204" pitchFamily="18" charset="0"/>
                                    </a:rPr>
                                  </m:ctrlPr>
                                </m:sSubPr>
                                <m:e>
                                  <m:r>
                                    <a:rPr lang="it-IT" sz="3200" i="1">
                                      <a:latin typeface="Cambria Math" panose="02040503050406030204" pitchFamily="18" charset="0"/>
                                    </a:rPr>
                                    <m:t>𝜀</m:t>
                                  </m:r>
                                </m:e>
                                <m:sub>
                                  <m:r>
                                    <a:rPr lang="it-IT" sz="3200" b="0" i="1" smtClean="0">
                                      <a:latin typeface="Cambria Math" panose="02040503050406030204" pitchFamily="18" charset="0"/>
                                    </a:rPr>
                                    <m:t>𝑜𝑥</m:t>
                                  </m:r>
                                </m:sub>
                              </m:sSub>
                            </m:den>
                          </m:f>
                          <m:r>
                            <a:rPr lang="it-IT" sz="3200" b="0" i="1" smtClean="0">
                              <a:latin typeface="Cambria Math" panose="02040503050406030204" pitchFamily="18" charset="0"/>
                            </a:rPr>
                            <m:t>∗</m:t>
                          </m:r>
                          <m:sSub>
                            <m:sSubPr>
                              <m:ctrlPr>
                                <a:rPr lang="it-IT" sz="3200" i="1">
                                  <a:latin typeface="Cambria Math" panose="02040503050406030204" pitchFamily="18" charset="0"/>
                                </a:rPr>
                              </m:ctrlPr>
                            </m:sSubPr>
                            <m:e>
                              <m:r>
                                <a:rPr lang="it-IT" sz="3200" b="0" i="1" smtClean="0">
                                  <a:latin typeface="Cambria Math" panose="02040503050406030204" pitchFamily="18" charset="0"/>
                                </a:rPr>
                                <m:t>𝑊</m:t>
                              </m:r>
                            </m:e>
                            <m:sub>
                              <m:r>
                                <a:rPr lang="it-IT" sz="3200" b="0" i="1" smtClean="0">
                                  <a:latin typeface="Cambria Math" panose="02040503050406030204" pitchFamily="18" charset="0"/>
                                </a:rPr>
                                <m:t>𝐷</m:t>
                              </m:r>
                            </m:sub>
                          </m:sSub>
                          <m:r>
                            <a:rPr lang="it-IT" sz="3200" b="0" i="1" smtClean="0">
                              <a:latin typeface="Cambria Math" panose="02040503050406030204" pitchFamily="18" charset="0"/>
                            </a:rPr>
                            <m:t>∗</m:t>
                          </m:r>
                          <m:sSub>
                            <m:sSubPr>
                              <m:ctrlPr>
                                <a:rPr lang="it-IT" sz="3200" i="1">
                                  <a:latin typeface="Cambria Math" panose="02040503050406030204" pitchFamily="18" charset="0"/>
                                </a:rPr>
                              </m:ctrlPr>
                            </m:sSubPr>
                            <m:e>
                              <m:r>
                                <a:rPr lang="it-IT" sz="3200" i="1">
                                  <a:latin typeface="Cambria Math" panose="02040503050406030204" pitchFamily="18" charset="0"/>
                                </a:rPr>
                                <m:t>𝜏</m:t>
                              </m:r>
                            </m:e>
                            <m:sub>
                              <m:r>
                                <a:rPr lang="it-IT" sz="3200" b="0" i="1" smtClean="0">
                                  <a:latin typeface="Cambria Math" panose="02040503050406030204" pitchFamily="18" charset="0"/>
                                </a:rPr>
                                <m:t>𝑜𝑥</m:t>
                              </m:r>
                            </m:sub>
                          </m:sSub>
                        </m:e>
                      </m:rad>
                    </m:oMath>
                  </m:oMathPara>
                </a14:m>
                <a:endParaRPr lang="it-IT" i="1" dirty="0"/>
              </a:p>
            </p:txBody>
          </p:sp>
        </mc:Choice>
        <mc:Fallback xmlns="">
          <p:sp>
            <p:nvSpPr>
              <p:cNvPr id="6" name="CasellaDiTesto 5">
                <a:extLst>
                  <a:ext uri="{FF2B5EF4-FFF2-40B4-BE49-F238E27FC236}">
                    <a16:creationId xmlns:a16="http://schemas.microsoft.com/office/drawing/2014/main" id="{CD634DB3-BD90-4E7D-AA24-81F72B9679C8}"/>
                  </a:ext>
                </a:extLst>
              </p:cNvPr>
              <p:cNvSpPr txBox="1">
                <a:spLocks noRot="1" noChangeAspect="1" noMove="1" noResize="1" noEditPoints="1" noAdjustHandles="1" noChangeArrowheads="1" noChangeShapeType="1" noTextEdit="1"/>
              </p:cNvSpPr>
              <p:nvPr/>
            </p:nvSpPr>
            <p:spPr>
              <a:xfrm>
                <a:off x="3915508" y="2944876"/>
                <a:ext cx="3742006" cy="1455014"/>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A1EB0E52-A4FC-4B80-8C2E-B5F175E80D4E}"/>
                  </a:ext>
                </a:extLst>
              </p:cNvPr>
              <p:cNvSpPr txBox="1"/>
              <p:nvPr/>
            </p:nvSpPr>
            <p:spPr>
              <a:xfrm>
                <a:off x="3875953" y="4978248"/>
                <a:ext cx="5115722" cy="1477328"/>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it-IT" b="1" i="1" smtClean="0">
                            <a:latin typeface="Cambria Math" panose="02040503050406030204" pitchFamily="18" charset="0"/>
                          </a:rPr>
                        </m:ctrlPr>
                      </m:sSubPr>
                      <m:e>
                        <m:r>
                          <a:rPr lang="it-IT" b="1" i="1">
                            <a:latin typeface="Cambria Math" panose="02040503050406030204" pitchFamily="18" charset="0"/>
                          </a:rPr>
                          <m:t>𝜺</m:t>
                        </m:r>
                      </m:e>
                      <m:sub>
                        <m:r>
                          <a:rPr lang="it-IT" b="1" i="1">
                            <a:latin typeface="Cambria Math" panose="02040503050406030204" pitchFamily="18" charset="0"/>
                          </a:rPr>
                          <m:t>𝒔</m:t>
                        </m:r>
                      </m:sub>
                    </m:sSub>
                  </m:oMath>
                </a14:m>
                <a:r>
                  <a:rPr lang="it-IT" dirty="0">
                    <a:latin typeface="Arial" panose="020B0604020202020204" pitchFamily="34" charset="0"/>
                    <a:cs typeface="Arial" panose="020B0604020202020204" pitchFamily="34" charset="0"/>
                  </a:rPr>
                  <a:t> : Costante dielettrica Silicio</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𝜺</m:t>
                        </m:r>
                      </m:e>
                      <m:sub>
                        <m:r>
                          <a:rPr lang="it-IT" b="1" i="1">
                            <a:latin typeface="Cambria Math" panose="02040503050406030204" pitchFamily="18" charset="0"/>
                          </a:rPr>
                          <m:t>𝒐𝒙</m:t>
                        </m:r>
                      </m:sub>
                    </m:sSub>
                  </m:oMath>
                </a14:m>
                <a:r>
                  <a:rPr lang="it-IT" b="1"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 Costante dielettrica ossido</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𝑾</m:t>
                        </m:r>
                      </m:e>
                      <m:sub>
                        <m:r>
                          <a:rPr lang="it-IT" b="1" i="1">
                            <a:latin typeface="Cambria Math" panose="02040503050406030204" pitchFamily="18" charset="0"/>
                          </a:rPr>
                          <m:t>𝑫</m:t>
                        </m:r>
                      </m:sub>
                    </m:sSub>
                    <m:r>
                      <a:rPr lang="it-IT" b="1" i="1" smtClean="0">
                        <a:latin typeface="Cambria Math" panose="02040503050406030204" pitchFamily="18" charset="0"/>
                      </a:rPr>
                      <m:t> :</m:t>
                    </m:r>
                    <m:r>
                      <a:rPr lang="it-IT" b="1" i="1">
                        <a:latin typeface="Cambria Math" panose="02040503050406030204" pitchFamily="18" charset="0"/>
                      </a:rPr>
                      <m:t> </m:t>
                    </m:r>
                  </m:oMath>
                </a14:m>
                <a:r>
                  <a:rPr lang="it-IT" dirty="0">
                    <a:latin typeface="Arial" panose="020B0604020202020204" pitchFamily="34" charset="0"/>
                    <a:cs typeface="Arial" panose="020B0604020202020204" pitchFamily="34" charset="0"/>
                  </a:rPr>
                  <a:t>Larghezza della regione di svuotamento</a:t>
                </a:r>
              </a:p>
              <a:p>
                <a:pPr marL="285750" indent="-285750">
                  <a:buFont typeface="Wingdings" panose="05000000000000000000" pitchFamily="2" charset="2"/>
                  <a:buChar char="Ø"/>
                </a:pP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𝝉</m:t>
                        </m:r>
                      </m:e>
                      <m:sub>
                        <m:r>
                          <a:rPr lang="it-IT" b="1" i="1">
                            <a:latin typeface="Cambria Math" panose="02040503050406030204" pitchFamily="18" charset="0"/>
                          </a:rPr>
                          <m:t>𝒐𝒙</m:t>
                        </m:r>
                      </m:sub>
                    </m:sSub>
                  </m:oMath>
                </a14:m>
                <a:r>
                  <a:rPr lang="it-IT" b="1"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 Spessore ossido</a:t>
                </a:r>
              </a:p>
              <a:p>
                <a:pPr marL="285750" indent="-285750">
                  <a:buFont typeface="Wingdings" panose="05000000000000000000" pitchFamily="2" charset="2"/>
                  <a:buChar char="Ø"/>
                </a:pPr>
                <a:endParaRPr lang="it-IT" dirty="0"/>
              </a:p>
            </p:txBody>
          </p:sp>
        </mc:Choice>
        <mc:Fallback xmlns="">
          <p:sp>
            <p:nvSpPr>
              <p:cNvPr id="4" name="CasellaDiTesto 3">
                <a:extLst>
                  <a:ext uri="{FF2B5EF4-FFF2-40B4-BE49-F238E27FC236}">
                    <a16:creationId xmlns:a16="http://schemas.microsoft.com/office/drawing/2014/main" id="{A1EB0E52-A4FC-4B80-8C2E-B5F175E80D4E}"/>
                  </a:ext>
                </a:extLst>
              </p:cNvPr>
              <p:cNvSpPr txBox="1">
                <a:spLocks noRot="1" noChangeAspect="1" noMove="1" noResize="1" noEditPoints="1" noAdjustHandles="1" noChangeArrowheads="1" noChangeShapeType="1" noTextEdit="1"/>
              </p:cNvSpPr>
              <p:nvPr/>
            </p:nvSpPr>
            <p:spPr>
              <a:xfrm>
                <a:off x="3875953" y="4978248"/>
                <a:ext cx="5115722" cy="1477328"/>
              </a:xfrm>
              <a:prstGeom prst="rect">
                <a:avLst/>
              </a:prstGeom>
              <a:blipFill>
                <a:blip r:embed="rId5"/>
                <a:stretch>
                  <a:fillRect l="-834" t="-2479" r="-358"/>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620B9F92-5B36-46AF-AD16-73139A5A2FAA}"/>
              </a:ext>
            </a:extLst>
          </p:cNvPr>
          <p:cNvSpPr txBox="1"/>
          <p:nvPr/>
        </p:nvSpPr>
        <p:spPr>
          <a:xfrm>
            <a:off x="5636301" y="2975547"/>
            <a:ext cx="65" cy="276999"/>
          </a:xfrm>
          <a:prstGeom prst="rect">
            <a:avLst/>
          </a:prstGeom>
          <a:noFill/>
        </p:spPr>
        <p:txBody>
          <a:bodyPr wrap="none" lIns="0" tIns="0" rIns="0" bIns="0" rtlCol="0">
            <a:spAutoFit/>
          </a:bodyPr>
          <a:lstStyle/>
          <a:p>
            <a:endParaRPr lang="it-IT" dirty="0"/>
          </a:p>
        </p:txBody>
      </p:sp>
    </p:spTree>
    <p:extLst>
      <p:ext uri="{BB962C8B-B14F-4D97-AF65-F5344CB8AC3E}">
        <p14:creationId xmlns:p14="http://schemas.microsoft.com/office/powerpoint/2010/main" val="3532306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E2C5B4C-6979-414A-835C-FD58CD235C26}"/>
              </a:ext>
            </a:extLst>
          </p:cNvPr>
          <p:cNvSpPr txBox="1"/>
          <p:nvPr/>
        </p:nvSpPr>
        <p:spPr>
          <a:xfrm>
            <a:off x="4535316" y="594601"/>
            <a:ext cx="3121367" cy="584775"/>
          </a:xfrm>
          <a:prstGeom prst="rect">
            <a:avLst/>
          </a:prstGeom>
          <a:noFill/>
        </p:spPr>
        <p:txBody>
          <a:bodyPr wrap="none" rtlCol="0">
            <a:spAutoFit/>
          </a:bodyPr>
          <a:lstStyle/>
          <a:p>
            <a:r>
              <a:rPr lang="it-IT" sz="3200" b="1" dirty="0">
                <a:solidFill>
                  <a:srgbClr val="C00000"/>
                </a:solidFill>
                <a:latin typeface="Arial" panose="020B0604020202020204" pitchFamily="34" charset="0"/>
                <a:cs typeface="Arial" panose="020B0604020202020204" pitchFamily="34" charset="0"/>
              </a:rPr>
              <a:t>Principio fisico</a:t>
            </a:r>
          </a:p>
        </p:txBody>
      </p:sp>
      <p:pic>
        <p:nvPicPr>
          <p:cNvPr id="5" name="Immagine 4">
            <a:extLst>
              <a:ext uri="{FF2B5EF4-FFF2-40B4-BE49-F238E27FC236}">
                <a16:creationId xmlns:a16="http://schemas.microsoft.com/office/drawing/2014/main" id="{BB8C69E4-839D-4825-9366-769C604FA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706" y="1301440"/>
            <a:ext cx="5034118" cy="3775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CB82D857-47B2-44EC-851B-0EB6742B3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6" y="5183741"/>
            <a:ext cx="5108370" cy="1582593"/>
          </a:xfrm>
          <a:prstGeom prst="rect">
            <a:avLst/>
          </a:prstGeom>
        </p:spPr>
      </p:pic>
    </p:spTree>
    <p:extLst>
      <p:ext uri="{BB962C8B-B14F-4D97-AF65-F5344CB8AC3E}">
        <p14:creationId xmlns:p14="http://schemas.microsoft.com/office/powerpoint/2010/main" val="1937738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EB86D544-5A98-426B-85E3-AB9CA43A8206}"/>
              </a:ext>
            </a:extLst>
          </p:cNvPr>
          <p:cNvSpPr txBox="1"/>
          <p:nvPr/>
        </p:nvSpPr>
        <p:spPr>
          <a:xfrm>
            <a:off x="1592787" y="604372"/>
            <a:ext cx="9262026" cy="584775"/>
          </a:xfrm>
          <a:prstGeom prst="rect">
            <a:avLst/>
          </a:prstGeom>
          <a:noFill/>
        </p:spPr>
        <p:txBody>
          <a:bodyPr wrap="square" rtlCol="0">
            <a:spAutoFit/>
          </a:bodyPr>
          <a:lstStyle/>
          <a:p>
            <a:pPr algn="ctr"/>
            <a:r>
              <a:rPr lang="it-IT" sz="3200" b="1" dirty="0">
                <a:solidFill>
                  <a:srgbClr val="C00000"/>
                </a:solidFill>
                <a:latin typeface="+mj-lt"/>
              </a:rPr>
              <a:t>Tecnologia</a:t>
            </a:r>
            <a:endParaRPr lang="it-IT" sz="3200" b="1" dirty="0">
              <a:solidFill>
                <a:srgbClr val="FF0000"/>
              </a:solidFill>
              <a:latin typeface="+mj-lt"/>
            </a:endParaRPr>
          </a:p>
        </p:txBody>
      </p:sp>
      <p:pic>
        <p:nvPicPr>
          <p:cNvPr id="6" name="Immagine 5">
            <a:extLst>
              <a:ext uri="{FF2B5EF4-FFF2-40B4-BE49-F238E27FC236}">
                <a16:creationId xmlns:a16="http://schemas.microsoft.com/office/drawing/2014/main" id="{C4A73DBC-2051-4869-A38A-1DF076B75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401" y="1555963"/>
            <a:ext cx="6603453" cy="4188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52BF8949-59CD-4DD6-A9C8-2BCF951B26C0}"/>
              </a:ext>
            </a:extLst>
          </p:cNvPr>
          <p:cNvSpPr txBox="1"/>
          <p:nvPr/>
        </p:nvSpPr>
        <p:spPr>
          <a:xfrm>
            <a:off x="3426230" y="3343620"/>
            <a:ext cx="1238865" cy="369332"/>
          </a:xfrm>
          <a:prstGeom prst="rect">
            <a:avLst/>
          </a:prstGeom>
          <a:noFill/>
        </p:spPr>
        <p:txBody>
          <a:bodyPr wrap="square" rtlCol="0">
            <a:spAutoFit/>
          </a:bodyPr>
          <a:lstStyle/>
          <a:p>
            <a:r>
              <a:rPr lang="it-IT" dirty="0"/>
              <a:t>Grafene</a:t>
            </a:r>
          </a:p>
        </p:txBody>
      </p:sp>
      <p:cxnSp>
        <p:nvCxnSpPr>
          <p:cNvPr id="11" name="Connettore 2 10">
            <a:extLst>
              <a:ext uri="{FF2B5EF4-FFF2-40B4-BE49-F238E27FC236}">
                <a16:creationId xmlns:a16="http://schemas.microsoft.com/office/drawing/2014/main" id="{18CF01C0-5831-46EF-BCD1-ECD8325F98FF}"/>
              </a:ext>
            </a:extLst>
          </p:cNvPr>
          <p:cNvCxnSpPr>
            <a:cxnSpLocks/>
          </p:cNvCxnSpPr>
          <p:nvPr/>
        </p:nvCxnSpPr>
        <p:spPr>
          <a:xfrm flipV="1">
            <a:off x="4045663" y="2929285"/>
            <a:ext cx="233237" cy="499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142B93C-7422-44F2-8487-B95BE7DE361E}"/>
              </a:ext>
            </a:extLst>
          </p:cNvPr>
          <p:cNvSpPr txBox="1"/>
          <p:nvPr/>
        </p:nvSpPr>
        <p:spPr>
          <a:xfrm>
            <a:off x="5476641" y="4190611"/>
            <a:ext cx="865239" cy="369332"/>
          </a:xfrm>
          <a:prstGeom prst="rect">
            <a:avLst/>
          </a:prstGeom>
          <a:noFill/>
        </p:spPr>
        <p:txBody>
          <a:bodyPr wrap="square" rtlCol="0">
            <a:spAutoFit/>
          </a:bodyPr>
          <a:lstStyle/>
          <a:p>
            <a:r>
              <a:rPr lang="it-IT" dirty="0"/>
              <a:t>MoS2</a:t>
            </a:r>
          </a:p>
        </p:txBody>
      </p:sp>
      <p:cxnSp>
        <p:nvCxnSpPr>
          <p:cNvPr id="15" name="Connettore 2 14">
            <a:extLst>
              <a:ext uri="{FF2B5EF4-FFF2-40B4-BE49-F238E27FC236}">
                <a16:creationId xmlns:a16="http://schemas.microsoft.com/office/drawing/2014/main" id="{CE896223-A4E3-4B29-9FDB-18F97477407D}"/>
              </a:ext>
            </a:extLst>
          </p:cNvPr>
          <p:cNvCxnSpPr>
            <a:cxnSpLocks/>
          </p:cNvCxnSpPr>
          <p:nvPr/>
        </p:nvCxnSpPr>
        <p:spPr>
          <a:xfrm flipH="1">
            <a:off x="5564104" y="4461621"/>
            <a:ext cx="286018" cy="37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9E8A9226-008A-45E2-A0F0-7118084B1479}"/>
              </a:ext>
            </a:extLst>
          </p:cNvPr>
          <p:cNvSpPr txBox="1"/>
          <p:nvPr/>
        </p:nvSpPr>
        <p:spPr>
          <a:xfrm>
            <a:off x="9106102" y="2172575"/>
            <a:ext cx="2975641" cy="2123658"/>
          </a:xfrm>
          <a:prstGeom prst="rect">
            <a:avLst/>
          </a:prstGeom>
          <a:noFill/>
        </p:spPr>
        <p:txBody>
          <a:bodyPr wrap="square" rtlCol="0">
            <a:spAutoFit/>
          </a:bodyPr>
          <a:lstStyle/>
          <a:p>
            <a:pPr marL="342900" indent="-342900">
              <a:buFont typeface="Wingdings" panose="05000000000000000000" pitchFamily="2" charset="2"/>
              <a:buChar char="Ø"/>
            </a:pPr>
            <a:r>
              <a:rPr lang="it-IT" sz="1200" b="1" dirty="0" err="1"/>
              <a:t>SiC</a:t>
            </a:r>
            <a:r>
              <a:rPr lang="it-IT" sz="1200" dirty="0"/>
              <a:t> : crescita epitassiale</a:t>
            </a:r>
          </a:p>
          <a:p>
            <a:endParaRPr lang="it-IT" sz="1200" dirty="0"/>
          </a:p>
          <a:p>
            <a:pPr marL="342900" indent="-342900">
              <a:buFont typeface="Wingdings" panose="05000000000000000000" pitchFamily="2" charset="2"/>
              <a:buChar char="Ø"/>
            </a:pPr>
            <a:r>
              <a:rPr lang="it-IT" sz="1200" b="1" dirty="0"/>
              <a:t>CVD</a:t>
            </a:r>
            <a:r>
              <a:rPr lang="it-IT" sz="1200" dirty="0"/>
              <a:t> : Chemical </a:t>
            </a:r>
            <a:r>
              <a:rPr lang="it-IT" sz="1200" dirty="0" err="1"/>
              <a:t>Vapor</a:t>
            </a:r>
            <a:r>
              <a:rPr lang="it-IT" sz="1200" dirty="0"/>
              <a:t> </a:t>
            </a:r>
            <a:r>
              <a:rPr lang="it-IT" sz="1200" dirty="0" err="1"/>
              <a:t>Deposition</a:t>
            </a:r>
            <a:endParaRPr lang="it-IT" sz="1200" dirty="0"/>
          </a:p>
          <a:p>
            <a:endParaRPr lang="it-IT" sz="1200" dirty="0"/>
          </a:p>
          <a:p>
            <a:pPr marL="342900" indent="-342900">
              <a:buFont typeface="Wingdings" panose="05000000000000000000" pitchFamily="2" charset="2"/>
              <a:buChar char="Ø"/>
            </a:pPr>
            <a:r>
              <a:rPr lang="it-IT" sz="1200" b="1" dirty="0"/>
              <a:t>PECVD</a:t>
            </a:r>
            <a:r>
              <a:rPr lang="it-IT" sz="1200" dirty="0"/>
              <a:t> : Plasma-</a:t>
            </a:r>
            <a:r>
              <a:rPr lang="it-IT" sz="1200" dirty="0" err="1"/>
              <a:t>enhanced</a:t>
            </a:r>
            <a:r>
              <a:rPr lang="it-IT" sz="1200" dirty="0"/>
              <a:t> CVD</a:t>
            </a:r>
          </a:p>
          <a:p>
            <a:endParaRPr lang="it-IT" sz="1200" dirty="0"/>
          </a:p>
          <a:p>
            <a:pPr marL="342900" indent="-342900">
              <a:buFont typeface="Wingdings" panose="05000000000000000000" pitchFamily="2" charset="2"/>
              <a:buChar char="Ø"/>
            </a:pPr>
            <a:r>
              <a:rPr lang="it-IT" sz="1200" b="1" dirty="0"/>
              <a:t>MBE</a:t>
            </a:r>
            <a:r>
              <a:rPr lang="it-IT" sz="1200" dirty="0"/>
              <a:t> : </a:t>
            </a:r>
            <a:r>
              <a:rPr lang="it-IT" sz="1200" dirty="0" err="1"/>
              <a:t>molecular</a:t>
            </a:r>
            <a:r>
              <a:rPr lang="it-IT" sz="1200" dirty="0"/>
              <a:t> </a:t>
            </a:r>
            <a:r>
              <a:rPr lang="it-IT" sz="1200" dirty="0" err="1"/>
              <a:t>beam</a:t>
            </a:r>
            <a:r>
              <a:rPr lang="it-IT" sz="1200" dirty="0"/>
              <a:t> </a:t>
            </a:r>
            <a:r>
              <a:rPr lang="it-IT" sz="1200" dirty="0" err="1"/>
              <a:t>epitaxy</a:t>
            </a:r>
            <a:endParaRPr lang="it-IT" sz="1200" dirty="0"/>
          </a:p>
          <a:p>
            <a:endParaRPr lang="it-IT" sz="1200" dirty="0"/>
          </a:p>
          <a:p>
            <a:pPr marL="342900" indent="-342900">
              <a:buFont typeface="Wingdings" panose="05000000000000000000" pitchFamily="2" charset="2"/>
              <a:buChar char="Ø"/>
            </a:pPr>
            <a:r>
              <a:rPr lang="it-IT" sz="1200" b="1" dirty="0"/>
              <a:t>LPE</a:t>
            </a:r>
            <a:r>
              <a:rPr lang="it-IT" sz="1200" dirty="0"/>
              <a:t> : </a:t>
            </a:r>
            <a:r>
              <a:rPr lang="it-IT" sz="1200" dirty="0" err="1"/>
              <a:t>liquid</a:t>
            </a:r>
            <a:r>
              <a:rPr lang="it-IT" sz="1200" dirty="0"/>
              <a:t> pase </a:t>
            </a:r>
            <a:r>
              <a:rPr lang="it-IT" sz="1200" dirty="0" err="1"/>
              <a:t>expoliation</a:t>
            </a:r>
            <a:endParaRPr lang="it-IT" sz="1200" dirty="0"/>
          </a:p>
          <a:p>
            <a:endParaRPr lang="it-IT" sz="1200" dirty="0"/>
          </a:p>
          <a:p>
            <a:pPr marL="342900" indent="-342900">
              <a:buFont typeface="Wingdings" panose="05000000000000000000" pitchFamily="2" charset="2"/>
              <a:buChar char="Ø"/>
            </a:pPr>
            <a:r>
              <a:rPr lang="it-IT" sz="1200" b="1" dirty="0"/>
              <a:t>MC</a:t>
            </a:r>
            <a:r>
              <a:rPr lang="it-IT" sz="1200" dirty="0"/>
              <a:t> : </a:t>
            </a:r>
            <a:r>
              <a:rPr lang="it-IT" sz="1200" dirty="0" err="1"/>
              <a:t>micromechanical</a:t>
            </a:r>
            <a:r>
              <a:rPr lang="it-IT" sz="1200" dirty="0"/>
              <a:t> </a:t>
            </a:r>
            <a:r>
              <a:rPr lang="it-IT" sz="1200" dirty="0" err="1"/>
              <a:t>cleavage</a:t>
            </a:r>
            <a:endParaRPr lang="it-IT" sz="1200" dirty="0"/>
          </a:p>
        </p:txBody>
      </p:sp>
    </p:spTree>
    <p:extLst>
      <p:ext uri="{BB962C8B-B14F-4D97-AF65-F5344CB8AC3E}">
        <p14:creationId xmlns:p14="http://schemas.microsoft.com/office/powerpoint/2010/main" val="412272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7FCB72-B09A-4A9F-A507-AE3D91F72D39}"/>
              </a:ext>
            </a:extLst>
          </p:cNvPr>
          <p:cNvSpPr txBox="1"/>
          <p:nvPr/>
        </p:nvSpPr>
        <p:spPr>
          <a:xfrm>
            <a:off x="4109002" y="556164"/>
            <a:ext cx="3973996" cy="584775"/>
          </a:xfrm>
          <a:prstGeom prst="rect">
            <a:avLst/>
          </a:prstGeom>
          <a:noFill/>
        </p:spPr>
        <p:txBody>
          <a:bodyPr wrap="square" rtlCol="0">
            <a:spAutoFit/>
          </a:bodyPr>
          <a:lstStyle/>
          <a:p>
            <a:r>
              <a:rPr lang="it-IT" sz="3200" b="1" dirty="0">
                <a:solidFill>
                  <a:srgbClr val="C00000"/>
                </a:solidFill>
                <a:latin typeface="Arial" panose="020B0604020202020204" pitchFamily="34" charset="0"/>
                <a:cs typeface="Arial" panose="020B0604020202020204" pitchFamily="34" charset="0"/>
              </a:rPr>
              <a:t>Storia materiali 2D</a:t>
            </a:r>
          </a:p>
        </p:txBody>
      </p:sp>
      <p:pic>
        <p:nvPicPr>
          <p:cNvPr id="8" name="Immagine 7">
            <a:extLst>
              <a:ext uri="{FF2B5EF4-FFF2-40B4-BE49-F238E27FC236}">
                <a16:creationId xmlns:a16="http://schemas.microsoft.com/office/drawing/2014/main" id="{48A290B9-A825-4B72-B35F-3A3D6C4635E9}"/>
              </a:ext>
            </a:extLst>
          </p:cNvPr>
          <p:cNvPicPr>
            <a:picLocks noChangeAspect="1"/>
          </p:cNvPicPr>
          <p:nvPr/>
        </p:nvPicPr>
        <p:blipFill rotWithShape="1">
          <a:blip r:embed="rId2">
            <a:extLst>
              <a:ext uri="{28A0092B-C50C-407E-A947-70E740481C1C}">
                <a14:useLocalDpi xmlns:a14="http://schemas.microsoft.com/office/drawing/2010/main" val="0"/>
              </a:ext>
            </a:extLst>
          </a:blip>
          <a:srcRect l="758" t="2181" r="8480" b="2330"/>
          <a:stretch/>
        </p:blipFill>
        <p:spPr>
          <a:xfrm>
            <a:off x="2445025" y="1262377"/>
            <a:ext cx="8935279" cy="5294244"/>
          </a:xfrm>
          <a:prstGeom prst="rect">
            <a:avLst/>
          </a:prstGeom>
        </p:spPr>
      </p:pic>
    </p:spTree>
    <p:extLst>
      <p:ext uri="{BB962C8B-B14F-4D97-AF65-F5344CB8AC3E}">
        <p14:creationId xmlns:p14="http://schemas.microsoft.com/office/powerpoint/2010/main" val="281920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3D0B0904-2C98-40BC-AA42-5AB72C46A0B8}"/>
              </a:ext>
            </a:extLst>
          </p:cNvPr>
          <p:cNvSpPr txBox="1"/>
          <p:nvPr/>
        </p:nvSpPr>
        <p:spPr>
          <a:xfrm>
            <a:off x="4084982" y="565209"/>
            <a:ext cx="4022036" cy="584775"/>
          </a:xfrm>
          <a:prstGeom prst="rect">
            <a:avLst/>
          </a:prstGeom>
          <a:noFill/>
        </p:spPr>
        <p:txBody>
          <a:bodyPr wrap="square" rtlCol="0">
            <a:spAutoFit/>
          </a:bodyPr>
          <a:lstStyle/>
          <a:p>
            <a:r>
              <a:rPr lang="it-IT" sz="3200" b="1" dirty="0">
                <a:solidFill>
                  <a:srgbClr val="C00000"/>
                </a:solidFill>
                <a:latin typeface="Arial" panose="020B0604020202020204" pitchFamily="34" charset="0"/>
                <a:cs typeface="Arial" panose="020B0604020202020204" pitchFamily="34" charset="0"/>
              </a:rPr>
              <a:t>Storia materiali 2D</a:t>
            </a:r>
          </a:p>
        </p:txBody>
      </p:sp>
      <p:pic>
        <p:nvPicPr>
          <p:cNvPr id="3" name="Immagine 2">
            <a:extLst>
              <a:ext uri="{FF2B5EF4-FFF2-40B4-BE49-F238E27FC236}">
                <a16:creationId xmlns:a16="http://schemas.microsoft.com/office/drawing/2014/main" id="{010F936F-79A4-40E4-B9AB-2C02C4DC5F1C}"/>
              </a:ext>
            </a:extLst>
          </p:cNvPr>
          <p:cNvPicPr>
            <a:picLocks noChangeAspect="1"/>
          </p:cNvPicPr>
          <p:nvPr/>
        </p:nvPicPr>
        <p:blipFill rotWithShape="1">
          <a:blip r:embed="rId2">
            <a:extLst>
              <a:ext uri="{28A0092B-C50C-407E-A947-70E740481C1C}">
                <a14:useLocalDpi xmlns:a14="http://schemas.microsoft.com/office/drawing/2010/main" val="0"/>
              </a:ext>
            </a:extLst>
          </a:blip>
          <a:srcRect l="1166" t="3805" r="1718" b="3555"/>
          <a:stretch/>
        </p:blipFill>
        <p:spPr>
          <a:xfrm>
            <a:off x="2544204" y="1362943"/>
            <a:ext cx="8994914" cy="4920013"/>
          </a:xfrm>
          <a:prstGeom prst="rect">
            <a:avLst/>
          </a:prstGeom>
        </p:spPr>
      </p:pic>
    </p:spTree>
    <p:extLst>
      <p:ext uri="{BB962C8B-B14F-4D97-AF65-F5344CB8AC3E}">
        <p14:creationId xmlns:p14="http://schemas.microsoft.com/office/powerpoint/2010/main" val="1689190375"/>
      </p:ext>
    </p:extLst>
  </p:cSld>
  <p:clrMapOvr>
    <a:masterClrMapping/>
  </p:clrMapOvr>
</p:sld>
</file>

<file path=ppt/theme/theme1.xml><?xml version="1.0" encoding="utf-8"?>
<a:theme xmlns:a="http://schemas.openxmlformats.org/drawingml/2006/main" name="Filo">
  <a:themeElements>
    <a:clrScheme name="con frasca">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1130</Words>
  <Application>Microsoft Office PowerPoint</Application>
  <PresentationFormat>Widescreen</PresentationFormat>
  <Paragraphs>251</Paragraphs>
  <Slides>39</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39</vt:i4>
      </vt:variant>
    </vt:vector>
  </HeadingPairs>
  <TitlesOfParts>
    <vt:vector size="46" baseType="lpstr">
      <vt:lpstr>Arial</vt:lpstr>
      <vt:lpstr>Calibri</vt:lpstr>
      <vt:lpstr>Cambria Math</vt:lpstr>
      <vt:lpstr>Century Gothic</vt:lpstr>
      <vt:lpstr>Wingdings</vt:lpstr>
      <vt:lpstr>Wingdings 3</vt:lpstr>
      <vt:lpstr>Filo</vt:lpstr>
      <vt:lpstr>Presentazione standard di PowerPoint</vt:lpstr>
      <vt:lpstr>Indice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Obiettivi applicazioni digitali</vt:lpstr>
      <vt:lpstr> MoS2</vt:lpstr>
      <vt:lpstr>MoS2 VS Si</vt:lpstr>
      <vt:lpstr>Stato dell’arte</vt:lpstr>
      <vt:lpstr>Stato dell’arte</vt:lpstr>
      <vt:lpstr>Porte logiche e memorie con transistori MoS2</vt:lpstr>
      <vt:lpstr>Microprocessore 2 D: Transistor</vt:lpstr>
      <vt:lpstr>Microprocessore 2 D: Inverter</vt:lpstr>
      <vt:lpstr>Microprocessore basato su materiali 2D</vt:lpstr>
      <vt:lpstr>Applicazioni analogiche: RF </vt:lpstr>
      <vt:lpstr>Applicazioni RF : Stato dell’arte </vt:lpstr>
      <vt:lpstr>Applicazioni : Grafene</vt:lpstr>
      <vt:lpstr>Presentazione standard di PowerPoint</vt:lpstr>
      <vt:lpstr>2D TMD Sensors</vt:lpstr>
      <vt:lpstr>Elettronica flessibile</vt:lpstr>
      <vt:lpstr>Elettronica flessibile</vt:lpstr>
      <vt:lpstr>Dielettrico per applicazioni flessibili</vt:lpstr>
      <vt:lpstr>Presentazione standard di PowerPoint</vt:lpstr>
      <vt:lpstr>Presentazione standard di PowerPoint</vt:lpstr>
      <vt:lpstr>Confronto TRAM</vt:lpstr>
      <vt:lpstr>Presentazione standard di PowerPoint</vt:lpstr>
      <vt:lpstr>Problemi</vt:lpstr>
      <vt:lpstr>Presentazione standard di PowerPoint</vt:lpstr>
      <vt:lpstr>Presentazione standard di PowerPoint</vt:lpstr>
      <vt:lpstr>Interesse e ricerca</vt:lpstr>
      <vt:lpstr>Challenges</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MATTEO ALOI</dc:creator>
  <cp:lastModifiedBy>ENRICO UBALDINO</cp:lastModifiedBy>
  <cp:revision>20</cp:revision>
  <dcterms:created xsi:type="dcterms:W3CDTF">2019-06-10T17:27:38Z</dcterms:created>
  <dcterms:modified xsi:type="dcterms:W3CDTF">2019-06-17T15:52:27Z</dcterms:modified>
</cp:coreProperties>
</file>